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62" r:id="rId1"/>
  </p:sldMasterIdLst>
  <p:notesMasterIdLst>
    <p:notesMasterId r:id="rId44"/>
  </p:notesMasterIdLst>
  <p:handoutMasterIdLst>
    <p:handoutMasterId r:id="rId45"/>
  </p:handoutMasterIdLst>
  <p:sldIdLst>
    <p:sldId id="258" r:id="rId2"/>
    <p:sldId id="385" r:id="rId3"/>
    <p:sldId id="565" r:id="rId4"/>
    <p:sldId id="566" r:id="rId5"/>
    <p:sldId id="575" r:id="rId6"/>
    <p:sldId id="577" r:id="rId7"/>
    <p:sldId id="578" r:id="rId8"/>
    <p:sldId id="579" r:id="rId9"/>
    <p:sldId id="580" r:id="rId10"/>
    <p:sldId id="581" r:id="rId11"/>
    <p:sldId id="582" r:id="rId12"/>
    <p:sldId id="583" r:id="rId13"/>
    <p:sldId id="584" r:id="rId14"/>
    <p:sldId id="585" r:id="rId15"/>
    <p:sldId id="586" r:id="rId16"/>
    <p:sldId id="587" r:id="rId17"/>
    <p:sldId id="588" r:id="rId18"/>
    <p:sldId id="589" r:id="rId19"/>
    <p:sldId id="590" r:id="rId20"/>
    <p:sldId id="591" r:id="rId21"/>
    <p:sldId id="592" r:id="rId22"/>
    <p:sldId id="471" r:id="rId23"/>
    <p:sldId id="543" r:id="rId24"/>
    <p:sldId id="484" r:id="rId25"/>
    <p:sldId id="485" r:id="rId26"/>
    <p:sldId id="486" r:id="rId27"/>
    <p:sldId id="487" r:id="rId28"/>
    <p:sldId id="488" r:id="rId29"/>
    <p:sldId id="489" r:id="rId30"/>
    <p:sldId id="503" r:id="rId31"/>
    <p:sldId id="504" r:id="rId32"/>
    <p:sldId id="569" r:id="rId33"/>
    <p:sldId id="505" r:id="rId34"/>
    <p:sldId id="567" r:id="rId35"/>
    <p:sldId id="507" r:id="rId36"/>
    <p:sldId id="570" r:id="rId37"/>
    <p:sldId id="571" r:id="rId38"/>
    <p:sldId id="506" r:id="rId39"/>
    <p:sldId id="572" r:id="rId40"/>
    <p:sldId id="508" r:id="rId41"/>
    <p:sldId id="573" r:id="rId42"/>
    <p:sldId id="574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000"/>
    <a:srgbClr val="C00000"/>
    <a:srgbClr val="FF33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29" autoAdjust="0"/>
  </p:normalViewPr>
  <p:slideViewPr>
    <p:cSldViewPr>
      <p:cViewPr varScale="1">
        <p:scale>
          <a:sx n="90" d="100"/>
          <a:sy n="90" d="100"/>
        </p:scale>
        <p:origin x="516" y="57"/>
      </p:cViewPr>
      <p:guideLst>
        <p:guide orient="horz" pos="1728"/>
        <p:guide pos="22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38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24.wmf"/><Relationship Id="rId7" Type="http://schemas.openxmlformats.org/officeDocument/2006/relationships/image" Target="../media/image41.e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26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4" Type="http://schemas.openxmlformats.org/officeDocument/2006/relationships/image" Target="../media/image4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8.wmf"/><Relationship Id="rId1" Type="http://schemas.openxmlformats.org/officeDocument/2006/relationships/image" Target="../media/image3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7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4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emf"/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5" Type="http://schemas.openxmlformats.org/officeDocument/2006/relationships/image" Target="../media/image20.wmf"/><Relationship Id="rId4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wmf"/><Relationship Id="rId7" Type="http://schemas.openxmlformats.org/officeDocument/2006/relationships/image" Target="../media/image28.e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emf"/><Relationship Id="rId1" Type="http://schemas.openxmlformats.org/officeDocument/2006/relationships/image" Target="../media/image27.e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fld id="{FAD2802E-C315-4609-B5F5-3AE722F48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61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399426D-20A7-477C-A872-C344D869AC40}" type="datetimeFigureOut">
              <a:rPr lang="en-US"/>
              <a:pPr>
                <a:defRPr/>
              </a:pPr>
              <a:t>2/22/2018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BB6698F-19EC-445F-938C-011B50414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41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BE4FD0-CFED-46D3-A275-7FB7102204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47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C25DA-B63D-447D-AF09-15D32AFFF55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86E697-67D1-45D0-B83D-0CFBE5509F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0F9341-F118-4C63-AA3B-7C3926B8BF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195E61-CCA1-4434-887A-8CE8AB1279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1959CC-51AC-4042-AFF1-D46532B3B4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0FA59D-E2E8-4CA7-83E5-F4B7B05E1FA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64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192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4778" indent="-282607" defTabSz="912192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0427" indent="-226085" defTabSz="912192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82598" indent="-226085" defTabSz="912192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34769" indent="-226085" defTabSz="912192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486939" indent="-226085" defTabSz="9121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39110" indent="-226085" defTabSz="9121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391281" indent="-226085" defTabSz="9121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43452" indent="-226085" defTabSz="9121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21A0FD4-BCC0-4A26-8DBE-57B56FC33C54}" type="slidenum">
              <a:rPr lang="en-US" sz="1200"/>
              <a:pPr/>
              <a:t>‹#›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192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4778" indent="-282607" defTabSz="912192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30427" indent="-226085" defTabSz="912192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82598" indent="-226085" defTabSz="912192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34769" indent="-226085" defTabSz="912192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486939" indent="-226085" defTabSz="9121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39110" indent="-226085" defTabSz="9121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391281" indent="-226085" defTabSz="9121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43452" indent="-226085" defTabSz="9121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1869BB9-BA37-44A6-997E-8B1FC9993BA4}" type="slidenum">
              <a:rPr lang="en-US" sz="1200"/>
              <a:pPr/>
              <a:t>‹#›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F795508-FF9B-454C-BEFC-D3B7139D31B7}" type="slidenum">
              <a:rPr lang="en-US" sz="1200" smtClean="0"/>
              <a:pPr eaLnBrk="1" hangingPunct="1"/>
              <a:t>‹#›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0EE1DF7-FD95-4D0E-99D0-8D595AC9600E}" type="slidenum">
              <a:rPr lang="en-US" sz="1200" smtClean="0"/>
              <a:pPr eaLnBrk="1" hangingPunct="1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00550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6698F-19EC-445F-938C-011B50414F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83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6698F-19EC-445F-938C-011B50414F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31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10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0"/>
            <a:ext cx="31242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4103"/>
          <p:cNvSpPr>
            <a:spLocks noChangeShapeType="1"/>
          </p:cNvSpPr>
          <p:nvPr userDrawn="1"/>
        </p:nvSpPr>
        <p:spPr bwMode="auto">
          <a:xfrm>
            <a:off x="0" y="3048000"/>
            <a:ext cx="8991600" cy="0"/>
          </a:xfrm>
          <a:prstGeom prst="line">
            <a:avLst/>
          </a:prstGeom>
          <a:noFill/>
          <a:ln w="76200">
            <a:solidFill>
              <a:srgbClr val="00008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Rectangle 409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"/>
            <a:ext cx="7772400" cy="1143000"/>
          </a:xfrm>
        </p:spPr>
        <p:txBody>
          <a:bodyPr/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409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47800" y="3124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76200"/>
            <a:ext cx="20193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5905500" cy="5181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001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524000"/>
            <a:ext cx="39243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524000"/>
            <a:ext cx="39243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52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00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4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280160"/>
            <a:ext cx="8001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615" name="Rectangle 15"/>
          <p:cNvSpPr>
            <a:spLocks noChangeArrowheads="1"/>
          </p:cNvSpPr>
          <p:nvPr userDrawn="1"/>
        </p:nvSpPr>
        <p:spPr bwMode="auto">
          <a:xfrm>
            <a:off x="228600" y="6629400"/>
            <a:ext cx="8683625" cy="95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tint val="25098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>
              <a:latin typeface="Helvetica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9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6"/>
          <a:stretch>
            <a:fillRect/>
          </a:stretch>
        </p:blipFill>
        <p:spPr bwMode="auto">
          <a:xfrm>
            <a:off x="8686221" y="952500"/>
            <a:ext cx="2873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8"/>
          <p:cNvSpPr>
            <a:spLocks noChangeShapeType="1"/>
          </p:cNvSpPr>
          <p:nvPr userDrawn="1"/>
        </p:nvSpPr>
        <p:spPr bwMode="auto">
          <a:xfrm>
            <a:off x="0" y="1143000"/>
            <a:ext cx="8382000" cy="0"/>
          </a:xfrm>
          <a:prstGeom prst="line">
            <a:avLst/>
          </a:prstGeom>
          <a:noFill/>
          <a:ln w="76200">
            <a:solidFill>
              <a:srgbClr val="00008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500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3.pn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26.emf"/><Relationship Id="rId18" Type="http://schemas.openxmlformats.org/officeDocument/2006/relationships/oleObject" Target="../embeddings/oleObject2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2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25.emf"/><Relationship Id="rId5" Type="http://schemas.openxmlformats.org/officeDocument/2006/relationships/image" Target="../media/image22.wmf"/><Relationship Id="rId15" Type="http://schemas.openxmlformats.org/officeDocument/2006/relationships/image" Target="../media/image27.emf"/><Relationship Id="rId10" Type="http://schemas.openxmlformats.org/officeDocument/2006/relationships/oleObject" Target="../embeddings/oleObject19.bin"/><Relationship Id="rId19" Type="http://schemas.openxmlformats.org/officeDocument/2006/relationships/image" Target="../media/image29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21.bin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28.bin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9.emf"/><Relationship Id="rId25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20" Type="http://schemas.openxmlformats.org/officeDocument/2006/relationships/oleObject" Target="../embeddings/oleObject25.bin"/><Relationship Id="rId16" Type="http://schemas.openxmlformats.org/officeDocument/2006/relationships/image" Target="../media/image60.png"/><Relationship Id="rId1" Type="http://schemas.openxmlformats.org/officeDocument/2006/relationships/vmlDrawing" Target="../drawings/vmlDrawing8.vml"/><Relationship Id="rId24" Type="http://schemas.openxmlformats.org/officeDocument/2006/relationships/oleObject" Target="../embeddings/oleObject27.bin"/><Relationship Id="rId5" Type="http://schemas.openxmlformats.org/officeDocument/2006/relationships/image" Target="../media/image27.emf"/><Relationship Id="rId23" Type="http://schemas.openxmlformats.org/officeDocument/2006/relationships/image" Target="../media/image30.wmf"/><Relationship Id="rId19" Type="http://schemas.openxmlformats.org/officeDocument/2006/relationships/image" Target="../media/image62.png"/><Relationship Id="rId4" Type="http://schemas.openxmlformats.org/officeDocument/2006/relationships/oleObject" Target="../embeddings/oleObject24.bin"/><Relationship Id="rId22" Type="http://schemas.openxmlformats.org/officeDocument/2006/relationships/oleObject" Target="../embeddings/oleObject26.bin"/><Relationship Id="rId27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30.bin"/><Relationship Id="rId18" Type="http://schemas.openxmlformats.org/officeDocument/2006/relationships/image" Target="../media/image35.wmf"/><Relationship Id="rId3" Type="http://schemas.openxmlformats.org/officeDocument/2006/relationships/notesSlide" Target="../notesSlides/notesSlide5.xml"/><Relationship Id="rId12" Type="http://schemas.openxmlformats.org/officeDocument/2006/relationships/image" Target="../media/image32.wmf"/><Relationship Id="rId1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9.vml"/><Relationship Id="rId11" Type="http://schemas.openxmlformats.org/officeDocument/2006/relationships/oleObject" Target="../embeddings/oleObject29.bin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68.png"/><Relationship Id="rId19" Type="http://schemas.openxmlformats.org/officeDocument/2006/relationships/image" Target="../media/image70.png"/><Relationship Id="rId14" Type="http://schemas.openxmlformats.org/officeDocument/2006/relationships/image" Target="../media/image3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4.bin"/><Relationship Id="rId11" Type="http://schemas.openxmlformats.org/officeDocument/2006/relationships/hyperlink" Target="https://en.wikipedia.org/wiki/Buck_converter" TargetMode="External"/><Relationship Id="rId5" Type="http://schemas.openxmlformats.org/officeDocument/2006/relationships/image" Target="../media/image35.wmf"/><Relationship Id="rId10" Type="http://schemas.openxmlformats.org/officeDocument/2006/relationships/image" Target="../media/image38.png"/><Relationship Id="rId4" Type="http://schemas.openxmlformats.org/officeDocument/2006/relationships/oleObject" Target="../embeddings/oleObject33.bin"/><Relationship Id="rId9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26" Type="http://schemas.openxmlformats.org/officeDocument/2006/relationships/image" Target="../media/image39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wmf"/><Relationship Id="rId25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29" Type="http://schemas.openxmlformats.org/officeDocument/2006/relationships/oleObject" Target="../embeddings/oleObject40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26.emf"/><Relationship Id="rId24" Type="http://schemas.openxmlformats.org/officeDocument/2006/relationships/image" Target="../media/image78.png"/><Relationship Id="rId32" Type="http://schemas.openxmlformats.org/officeDocument/2006/relationships/image" Target="../media/image42.emf"/><Relationship Id="rId5" Type="http://schemas.openxmlformats.org/officeDocument/2006/relationships/image" Target="../media/image22.wmf"/><Relationship Id="rId28" Type="http://schemas.openxmlformats.org/officeDocument/2006/relationships/image" Target="../media/image40.emf"/><Relationship Id="rId10" Type="http://schemas.openxmlformats.org/officeDocument/2006/relationships/oleObject" Target="../embeddings/oleObject37.bin"/><Relationship Id="rId31" Type="http://schemas.openxmlformats.org/officeDocument/2006/relationships/oleObject" Target="../embeddings/oleObject41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4.wmf"/><Relationship Id="rId27" Type="http://schemas.openxmlformats.org/officeDocument/2006/relationships/oleObject" Target="../embeddings/oleObject39.bin"/><Relationship Id="rId30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wmf"/><Relationship Id="rId18" Type="http://schemas.openxmlformats.org/officeDocument/2006/relationships/oleObject" Target="../embeddings/oleObject46.bin"/><Relationship Id="rId3" Type="http://schemas.openxmlformats.org/officeDocument/2006/relationships/notesSlide" Target="../notesSlides/notesSlide8.xml"/><Relationship Id="rId12" Type="http://schemas.openxmlformats.org/officeDocument/2006/relationships/oleObject" Target="../embeddings/oleObject43.bin"/><Relationship Id="rId17" Type="http://schemas.openxmlformats.org/officeDocument/2006/relationships/image" Target="../media/image4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5.bin"/><Relationship Id="rId1" Type="http://schemas.openxmlformats.org/officeDocument/2006/relationships/vmlDrawing" Target="../drawings/vmlDrawing12.vml"/><Relationship Id="rId11" Type="http://schemas.openxmlformats.org/officeDocument/2006/relationships/image" Target="../media/image43.wmf"/><Relationship Id="rId15" Type="http://schemas.openxmlformats.org/officeDocument/2006/relationships/image" Target="../media/image45.wmf"/><Relationship Id="rId23" Type="http://schemas.openxmlformats.org/officeDocument/2006/relationships/image" Target="../media/image82.png"/><Relationship Id="rId10" Type="http://schemas.openxmlformats.org/officeDocument/2006/relationships/oleObject" Target="../embeddings/oleObject42.bin"/><Relationship Id="rId19" Type="http://schemas.openxmlformats.org/officeDocument/2006/relationships/image" Target="../media/image42.emf"/><Relationship Id="rId9" Type="http://schemas.openxmlformats.org/officeDocument/2006/relationships/image" Target="../media/image60.png"/><Relationship Id="rId14" Type="http://schemas.openxmlformats.org/officeDocument/2006/relationships/oleObject" Target="../embeddings/oleObject4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image" Target="../media/image70.pn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47.bin"/><Relationship Id="rId15" Type="http://schemas.openxmlformats.org/officeDocument/2006/relationships/image" Target="../media/image49.wmf"/><Relationship Id="rId10" Type="http://schemas.openxmlformats.org/officeDocument/2006/relationships/image" Target="../media/image48.wmf"/><Relationship Id="rId4" Type="http://schemas.openxmlformats.org/officeDocument/2006/relationships/image" Target="../media/image68.png"/><Relationship Id="rId9" Type="http://schemas.openxmlformats.org/officeDocument/2006/relationships/oleObject" Target="../embeddings/oleObject49.bin"/><Relationship Id="rId14" Type="http://schemas.openxmlformats.org/officeDocument/2006/relationships/oleObject" Target="../embeddings/oleObject5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hyperlink" Target="https://en.wikipedia.org/wiki/Boost_converter" TargetMode="External"/><Relationship Id="rId11" Type="http://schemas.openxmlformats.org/officeDocument/2006/relationships/image" Target="../media/image50.png"/><Relationship Id="rId5" Type="http://schemas.openxmlformats.org/officeDocument/2006/relationships/image" Target="../media/image36.emf"/><Relationship Id="rId10" Type="http://schemas.openxmlformats.org/officeDocument/2006/relationships/image" Target="../media/image39.emf"/><Relationship Id="rId4" Type="http://schemas.openxmlformats.org/officeDocument/2006/relationships/oleObject" Target="../embeddings/oleObject51.bin"/><Relationship Id="rId9" Type="http://schemas.openxmlformats.org/officeDocument/2006/relationships/oleObject" Target="../embeddings/oleObject53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7" Type="http://schemas.openxmlformats.org/officeDocument/2006/relationships/image" Target="../media/image94.png"/><Relationship Id="rId12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11" Type="http://schemas.openxmlformats.org/officeDocument/2006/relationships/image" Target="../media/image51.emf"/><Relationship Id="rId10" Type="http://schemas.openxmlformats.org/officeDocument/2006/relationships/oleObject" Target="../embeddings/oleObject54.bin"/><Relationship Id="rId9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emf"/><Relationship Id="rId3" Type="http://schemas.openxmlformats.org/officeDocument/2006/relationships/image" Target="../media/image9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11" Type="http://schemas.openxmlformats.org/officeDocument/2006/relationships/image" Target="../media/image7.emf"/><Relationship Id="rId10" Type="http://schemas.openxmlformats.org/officeDocument/2006/relationships/oleObject" Target="../embeddings/oleObject4.bin"/><Relationship Id="rId9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55.wmf"/><Relationship Id="rId5" Type="http://schemas.openxmlformats.org/officeDocument/2006/relationships/image" Target="../media/image52.wmf"/><Relationship Id="rId10" Type="http://schemas.openxmlformats.org/officeDocument/2006/relationships/oleObject" Target="../embeddings/oleObject58.bin"/><Relationship Id="rId4" Type="http://schemas.openxmlformats.org/officeDocument/2006/relationships/oleObject" Target="../embeddings/oleObject55.bin"/><Relationship Id="rId9" Type="http://schemas.openxmlformats.org/officeDocument/2006/relationships/image" Target="../media/image5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hyperlink" Target="https://www.eia.gov/electricity/data/browser/#/topic/7?geo=g&amp;agg=0,1&amp;endsec=v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.jp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4.png"/><Relationship Id="rId4" Type="http://schemas.openxmlformats.org/officeDocument/2006/relationships/image" Target="../media/image6.png"/><Relationship Id="rId9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9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9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1.w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5.pn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9.emf"/><Relationship Id="rId4" Type="http://schemas.openxmlformats.org/officeDocument/2006/relationships/image" Target="../media/image16.wmf"/><Relationship Id="rId9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9144000" cy="1646237"/>
          </a:xfrm>
          <a:noFill/>
        </p:spPr>
        <p:txBody>
          <a:bodyPr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ECE 333 </a:t>
            </a:r>
            <a:br>
              <a:rPr lang="en-US" altLang="en-US" dirty="0"/>
            </a:br>
            <a:r>
              <a:rPr lang="en-US" altLang="en-US" dirty="0"/>
              <a:t>Green Energy Systems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1600200"/>
            <a:ext cx="868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kern="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Lecture 11:  Maximum Power Point Tracking, Photovoltaic Systems, &amp;</a:t>
            </a:r>
            <a:br>
              <a:rPr lang="en-US" b="1" kern="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b="1" kern="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Utility Rates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sz="quarter" idx="1"/>
          </p:nvPr>
        </p:nvSpPr>
        <p:spPr>
          <a:xfrm>
            <a:off x="228600" y="3251817"/>
            <a:ext cx="8534400" cy="1752600"/>
          </a:xfrm>
        </p:spPr>
        <p:txBody>
          <a:bodyPr/>
          <a:lstStyle/>
          <a:p>
            <a:r>
              <a:rPr lang="en-US" dirty="0"/>
              <a:t>Dr. Karl Reinhard</a:t>
            </a:r>
          </a:p>
          <a:p>
            <a:r>
              <a:rPr lang="en-US" dirty="0"/>
              <a:t>Dept. of Electrical and Computer Engineering</a:t>
            </a:r>
          </a:p>
          <a:p>
            <a:r>
              <a:rPr lang="en-US" dirty="0"/>
              <a:t>University of Illinois at Urbana-Champaign</a:t>
            </a:r>
          </a:p>
          <a:p>
            <a:r>
              <a:rPr lang="en-US" dirty="0"/>
              <a:t>reinhrd2@illinois.edu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8BDF-5714-40D1-89AE-99138A51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dc-dc Conversion Fundamentals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3E15CF8-FF1D-4E21-AB73-57006EC4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280160"/>
            <a:ext cx="8001000" cy="19964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2.  Switching Waveform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D2A2442-0740-45BB-9F4E-0D121E2896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030506"/>
              </p:ext>
            </p:extLst>
          </p:nvPr>
        </p:nvGraphicFramePr>
        <p:xfrm>
          <a:off x="4457700" y="1371600"/>
          <a:ext cx="4416503" cy="263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2" name="CorelDRAW" r:id="rId3" imgW="5260002" imgH="3140010" progId="CorelDraw.Graphic.18">
                  <p:embed/>
                </p:oleObj>
              </mc:Choice>
              <mc:Fallback>
                <p:oleObj name="CorelDRAW" r:id="rId3" imgW="5260002" imgH="314001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57700" y="1371600"/>
                        <a:ext cx="4416503" cy="2636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CC9B981-7F89-4CC8-A5C5-ED399934D1CD}"/>
              </a:ext>
            </a:extLst>
          </p:cNvPr>
          <p:cNvSpPr txBox="1"/>
          <p:nvPr/>
        </p:nvSpPr>
        <p:spPr>
          <a:xfrm>
            <a:off x="365760" y="4419600"/>
            <a:ext cx="822960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A “switching signal” controls the dc-dc converter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Average behavior is important to understand dc-dc operation.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4FB2E80-BFDA-4111-A014-6FDB401B051D}"/>
                  </a:ext>
                </a:extLst>
              </p:cNvPr>
              <p:cNvSpPr txBox="1"/>
              <p:nvPr/>
            </p:nvSpPr>
            <p:spPr>
              <a:xfrm>
                <a:off x="606921" y="2278380"/>
                <a:ext cx="3609618" cy="904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𝐷𝑇</m:t>
                    </m:r>
                  </m:oMath>
                </a14:m>
                <a:r>
                  <a:rPr lang="en-US" sz="2400" dirty="0"/>
                  <a:t>/T = D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4FB2E80-BFDA-4111-A014-6FDB401B0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21" y="2278380"/>
                <a:ext cx="3609618" cy="904863"/>
              </a:xfrm>
              <a:prstGeom prst="rect">
                <a:avLst/>
              </a:prstGeom>
              <a:blipFill>
                <a:blip r:embed="rId5"/>
                <a:stretch>
                  <a:fillRect l="-507" t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5366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8BDF-5714-40D1-89AE-99138A51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Buck dc-dc Converter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C9B981-7F89-4CC8-A5C5-ED399934D1CD}"/>
              </a:ext>
            </a:extLst>
          </p:cNvPr>
          <p:cNvSpPr txBox="1"/>
          <p:nvPr/>
        </p:nvSpPr>
        <p:spPr>
          <a:xfrm>
            <a:off x="233871" y="1318645"/>
            <a:ext cx="34780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Assume an “ideal” diode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E7A168-F6E8-44A4-BF4E-1288E56F4914}"/>
              </a:ext>
            </a:extLst>
          </p:cNvPr>
          <p:cNvGrpSpPr/>
          <p:nvPr/>
        </p:nvGrpSpPr>
        <p:grpSpPr>
          <a:xfrm>
            <a:off x="1447800" y="1899251"/>
            <a:ext cx="1495590" cy="1400175"/>
            <a:chOff x="6467310" y="3393004"/>
            <a:chExt cx="1495590" cy="1400175"/>
          </a:xfrm>
        </p:grpSpPr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13E5DABC-65F6-4157-8551-B01E844B08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3575629"/>
                </p:ext>
              </p:extLst>
            </p:nvPr>
          </p:nvGraphicFramePr>
          <p:xfrm>
            <a:off x="6467310" y="3623072"/>
            <a:ext cx="514684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812" name="Equation" r:id="rId4" imgW="685800" imgH="711000" progId="Equation.DSMT4">
                    <p:embed/>
                  </p:oleObj>
                </mc:Choice>
                <mc:Fallback>
                  <p:oleObj name="Equation" r:id="rId4" imgW="685800" imgH="711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467310" y="3623072"/>
                          <a:ext cx="514684" cy="533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4BA6A542-89C3-4048-A975-F90144F0386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8741522"/>
                </p:ext>
              </p:extLst>
            </p:nvPr>
          </p:nvGraphicFramePr>
          <p:xfrm>
            <a:off x="7311856" y="3610252"/>
            <a:ext cx="527054" cy="546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813" name="Equation" r:id="rId6" imgW="685800" imgH="711000" progId="Equation.DSMT4">
                    <p:embed/>
                  </p:oleObj>
                </mc:Choice>
                <mc:Fallback>
                  <p:oleObj name="Equation" r:id="rId6" imgW="685800" imgH="71100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13E5DABC-65F6-4157-8551-B01E844B085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311856" y="3610252"/>
                          <a:ext cx="527054" cy="546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A1F09632-AC96-45D3-BB52-6FFAA341B9A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83214036"/>
                </p:ext>
              </p:extLst>
            </p:nvPr>
          </p:nvGraphicFramePr>
          <p:xfrm>
            <a:off x="6553200" y="3393004"/>
            <a:ext cx="1409700" cy="1400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814" name="CorelDRAW" r:id="rId8" imgW="1816560" imgH="1804680" progId="CorelDraw.Graphic.18">
                    <p:embed/>
                  </p:oleObj>
                </mc:Choice>
                <mc:Fallback>
                  <p:oleObj name="CorelDRAW" r:id="rId8" imgW="1816560" imgH="1804680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553200" y="3393004"/>
                          <a:ext cx="1409700" cy="1400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4A3A19D-9017-4933-9E1E-E6814227BE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834000"/>
              </p:ext>
            </p:extLst>
          </p:nvPr>
        </p:nvGraphicFramePr>
        <p:xfrm>
          <a:off x="3352800" y="1278564"/>
          <a:ext cx="5428920" cy="1778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815" name="CorelDRAW" r:id="rId10" imgW="8332228" imgH="2730385" progId="CorelDraw.Graphic.18">
                  <p:embed/>
                </p:oleObj>
              </mc:Choice>
              <mc:Fallback>
                <p:oleObj name="CorelDRAW" r:id="rId10" imgW="8332228" imgH="273038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52800" y="1278564"/>
                        <a:ext cx="5428920" cy="17789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6CED924-6701-4256-9666-C45D373E5B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472712"/>
              </p:ext>
            </p:extLst>
          </p:nvPr>
        </p:nvGraphicFramePr>
        <p:xfrm>
          <a:off x="447511" y="2146907"/>
          <a:ext cx="594023" cy="9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816" name="CorelDRAW" r:id="rId12" imgW="852295" imgH="1299131" progId="CorelDraw.Graphic.18">
                  <p:embed/>
                </p:oleObj>
              </mc:Choice>
              <mc:Fallback>
                <p:oleObj name="CorelDRAW" r:id="rId12" imgW="852295" imgH="129913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7511" y="2146907"/>
                        <a:ext cx="594023" cy="904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6276F89-AA86-4AD1-B18A-C248CDD111C5}"/>
              </a:ext>
            </a:extLst>
          </p:cNvPr>
          <p:cNvSpPr txBox="1"/>
          <p:nvPr/>
        </p:nvSpPr>
        <p:spPr>
          <a:xfrm>
            <a:off x="181384" y="3380757"/>
            <a:ext cx="294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Operating Principle: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01DBA98-15E3-4D69-85D1-5E39C6C353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169300"/>
              </p:ext>
            </p:extLst>
          </p:nvPr>
        </p:nvGraphicFramePr>
        <p:xfrm>
          <a:off x="1604605" y="4654034"/>
          <a:ext cx="2667000" cy="1274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817" name="CorelDRAW" r:id="rId14" imgW="4685199" imgH="2237688" progId="CorelDraw.Graphic.18">
                  <p:embed/>
                </p:oleObj>
              </mc:Choice>
              <mc:Fallback>
                <p:oleObj name="CorelDRAW" r:id="rId14" imgW="4685199" imgH="223768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04605" y="4654034"/>
                        <a:ext cx="2667000" cy="1274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4D6D6F4-AB4C-41AA-ACFC-118434D9D4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903200"/>
              </p:ext>
            </p:extLst>
          </p:nvPr>
        </p:nvGraphicFramePr>
        <p:xfrm>
          <a:off x="3265380" y="3051770"/>
          <a:ext cx="4190995" cy="148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818" name="CorelDRAW" r:id="rId16" imgW="6227698" imgH="2204547" progId="CorelDraw.Graphic.18">
                  <p:embed/>
                </p:oleObj>
              </mc:Choice>
              <mc:Fallback>
                <p:oleObj name="CorelDRAW" r:id="rId16" imgW="6227698" imgH="220454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265380" y="3051770"/>
                        <a:ext cx="4190995" cy="148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69E699-AB41-49E5-87CE-3FD919B3D462}"/>
              </a:ext>
            </a:extLst>
          </p:cNvPr>
          <p:cNvCxnSpPr>
            <a:cxnSpLocks/>
          </p:cNvCxnSpPr>
          <p:nvPr/>
        </p:nvCxnSpPr>
        <p:spPr bwMode="auto">
          <a:xfrm flipH="1">
            <a:off x="4804304" y="3581400"/>
            <a:ext cx="1" cy="3193617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21F79F4-A901-4FEB-BCF8-DD3B5BCD38A6}"/>
              </a:ext>
            </a:extLst>
          </p:cNvPr>
          <p:cNvSpPr txBox="1"/>
          <p:nvPr/>
        </p:nvSpPr>
        <p:spPr>
          <a:xfrm>
            <a:off x="809081" y="6005576"/>
            <a:ext cx="4143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q(t) = 1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0000FF"/>
                </a:solidFill>
              </a:rPr>
              <a:t>diode</a:t>
            </a:r>
            <a:r>
              <a:rPr lang="en-US" sz="2000" dirty="0"/>
              <a:t> is </a:t>
            </a:r>
            <a:r>
              <a:rPr lang="en-US" sz="2000" b="1" dirty="0">
                <a:solidFill>
                  <a:srgbClr val="C00000"/>
                </a:solidFill>
              </a:rPr>
              <a:t>rev biased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off</a:t>
            </a:r>
          </a:p>
          <a:p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diode</a:t>
            </a:r>
            <a:r>
              <a:rPr lang="en-US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 blocks current flow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75581-CFDE-4C86-9F20-299E2A812C74}"/>
              </a:ext>
            </a:extLst>
          </p:cNvPr>
          <p:cNvSpPr txBox="1"/>
          <p:nvPr/>
        </p:nvSpPr>
        <p:spPr>
          <a:xfrm>
            <a:off x="4980114" y="6005576"/>
            <a:ext cx="4087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q(t) = 0</a:t>
            </a:r>
            <a:r>
              <a:rPr lang="en-US" sz="2000" dirty="0"/>
              <a:t>,  </a:t>
            </a:r>
            <a:r>
              <a:rPr lang="en-US" sz="2000" b="1" i="1" dirty="0" err="1"/>
              <a:t>i</a:t>
            </a:r>
            <a:r>
              <a:rPr lang="en-US" sz="2000" b="1" i="1" baseline="-25000" dirty="0" err="1"/>
              <a:t>L</a:t>
            </a:r>
            <a:r>
              <a:rPr lang="en-US" sz="2000" b="1" i="1" baseline="-25000" dirty="0"/>
              <a:t> </a:t>
            </a:r>
            <a:r>
              <a:rPr lang="en-US" sz="2000" dirty="0"/>
              <a:t>requires a path (KCL) 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diode</a:t>
            </a:r>
            <a:r>
              <a:rPr lang="en-US" sz="2000" dirty="0"/>
              <a:t> is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fwd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biased </a:t>
            </a:r>
            <a:r>
              <a:rPr lang="en-US" sz="2000" dirty="0">
                <a:sym typeface="Wingdings" panose="05000000000000000000" pitchFamily="2" charset="2"/>
              </a:rPr>
              <a:t> on /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conducts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3D32B32D-5A07-4080-84F0-7C2AB77893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22839"/>
              </p:ext>
            </p:extLst>
          </p:nvPr>
        </p:nvGraphicFramePr>
        <p:xfrm>
          <a:off x="4950663" y="4654034"/>
          <a:ext cx="2897607" cy="1274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819" name="CorelDRAW" r:id="rId18" imgW="5140637" imgH="2260665" progId="CorelDraw.Graphic.18">
                  <p:embed/>
                </p:oleObj>
              </mc:Choice>
              <mc:Fallback>
                <p:oleObj name="CorelDRAW" r:id="rId18" imgW="5140637" imgH="226066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950663" y="4654034"/>
                        <a:ext cx="2897607" cy="1274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766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8BDF-5714-40D1-89AE-99138A51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Buck dc-dc Converter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01DBA98-15E3-4D69-85D1-5E39C6C353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781264"/>
              </p:ext>
            </p:extLst>
          </p:nvPr>
        </p:nvGraphicFramePr>
        <p:xfrm>
          <a:off x="5791200" y="1988201"/>
          <a:ext cx="2667000" cy="1274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9" name="CorelDRAW" r:id="rId4" imgW="4685199" imgH="2237688" progId="CorelDraw.Graphic.18">
                  <p:embed/>
                </p:oleObj>
              </mc:Choice>
              <mc:Fallback>
                <p:oleObj name="CorelDRAW" r:id="rId4" imgW="4685199" imgH="2237688" progId="CorelDraw.Graphic.18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01DBA98-15E3-4D69-85D1-5E39C6C353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1200" y="1988201"/>
                        <a:ext cx="2667000" cy="1274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21F79F4-A901-4FEB-BCF8-DD3B5BCD38A6}"/>
                  </a:ext>
                </a:extLst>
              </p:cNvPr>
              <p:cNvSpPr txBox="1"/>
              <p:nvPr/>
            </p:nvSpPr>
            <p:spPr>
              <a:xfrm>
                <a:off x="238885" y="5065983"/>
                <a:ext cx="617086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00FF"/>
                    </a:solidFill>
                  </a:rPr>
                  <a:t>If Capacitor C is large</a:t>
                </a:r>
                <a:r>
                  <a:rPr lang="en-US" sz="2200" i="1" dirty="0">
                    <a:solidFill>
                      <a:srgbClr val="0000FF"/>
                    </a:solidFill>
                  </a:rPr>
                  <a:t>, </a:t>
                </a:r>
                <a:r>
                  <a:rPr lang="en-US" sz="2200" dirty="0">
                    <a:solidFill>
                      <a:srgbClr val="0000FF"/>
                    </a:solidFill>
                  </a:rPr>
                  <a:t>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d>
                      <m:dPr>
                        <m:ctrlP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𝑐𝑜𝑛𝑠𝑡𝑎𝑛𝑡</m:t>
                    </m:r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𝑉𝑜𝑢𝑡</m:t>
                    </m:r>
                  </m:oMath>
                </a14:m>
                <a:endParaRPr lang="en-US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21F79F4-A901-4FEB-BCF8-DD3B5BCD3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885" y="5065983"/>
                <a:ext cx="6170866" cy="430887"/>
              </a:xfrm>
              <a:prstGeom prst="rect">
                <a:avLst/>
              </a:prstGeom>
              <a:blipFill>
                <a:blip r:embed="rId19"/>
                <a:stretch>
                  <a:fillRect l="-1285" t="-9859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2775581-CFDE-4C86-9F20-299E2A812C74}"/>
              </a:ext>
            </a:extLst>
          </p:cNvPr>
          <p:cNvSpPr txBox="1"/>
          <p:nvPr/>
        </p:nvSpPr>
        <p:spPr>
          <a:xfrm>
            <a:off x="5338769" y="8153400"/>
            <a:ext cx="4087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q(t) = 0</a:t>
            </a:r>
            <a:r>
              <a:rPr lang="en-US" sz="2000" dirty="0"/>
              <a:t>,  </a:t>
            </a:r>
            <a:r>
              <a:rPr lang="en-US" sz="2000" b="1" i="1" dirty="0" err="1"/>
              <a:t>i</a:t>
            </a:r>
            <a:r>
              <a:rPr lang="en-US" sz="2000" b="1" i="1" baseline="-25000" dirty="0" err="1"/>
              <a:t>L</a:t>
            </a:r>
            <a:r>
              <a:rPr lang="en-US" sz="2000" b="1" i="1" baseline="-25000" dirty="0"/>
              <a:t> </a:t>
            </a:r>
            <a:r>
              <a:rPr lang="en-US" sz="2000" dirty="0"/>
              <a:t>requires a path (KCL) 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diode</a:t>
            </a:r>
            <a:r>
              <a:rPr lang="en-US" sz="2000" dirty="0"/>
              <a:t> is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fwd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biased </a:t>
            </a:r>
            <a:r>
              <a:rPr lang="en-US" sz="2000" dirty="0">
                <a:sym typeface="Wingdings" panose="05000000000000000000" pitchFamily="2" charset="2"/>
              </a:rPr>
              <a:t> on /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conducts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3D32B32D-5A07-4080-84F0-7C2AB77893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872956"/>
              </p:ext>
            </p:extLst>
          </p:nvPr>
        </p:nvGraphicFramePr>
        <p:xfrm>
          <a:off x="5334000" y="3690942"/>
          <a:ext cx="2897607" cy="1274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60" name="CorelDRAW" r:id="rId20" imgW="5140637" imgH="2260665" progId="CorelDraw.Graphic.18">
                  <p:embed/>
                </p:oleObj>
              </mc:Choice>
              <mc:Fallback>
                <p:oleObj name="CorelDRAW" r:id="rId20" imgW="5140637" imgH="2260665" progId="CorelDraw.Graphic.18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3D32B32D-5A07-4080-84F0-7C2AB77893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334000" y="3690942"/>
                        <a:ext cx="2897607" cy="1274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934792-0648-4CA1-8CBA-3183FEE9BA61}"/>
                  </a:ext>
                </a:extLst>
              </p:cNvPr>
              <p:cNvSpPr txBox="1"/>
              <p:nvPr/>
            </p:nvSpPr>
            <p:spPr>
              <a:xfrm>
                <a:off x="196988" y="1400532"/>
                <a:ext cx="59968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Use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 to understand circuit behavior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934792-0648-4CA1-8CBA-3183FEE9B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88" y="1400532"/>
                <a:ext cx="5996834" cy="461665"/>
              </a:xfrm>
              <a:prstGeom prst="rect">
                <a:avLst/>
              </a:prstGeom>
              <a:blipFill>
                <a:blip r:embed="rId16"/>
                <a:stretch>
                  <a:fillRect l="-1524" t="-10667" r="-610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B9878C0-2B59-4929-98FC-07232DDF12A8}"/>
              </a:ext>
            </a:extLst>
          </p:cNvPr>
          <p:cNvSpPr txBox="1"/>
          <p:nvPr/>
        </p:nvSpPr>
        <p:spPr>
          <a:xfrm>
            <a:off x="228600" y="2038281"/>
            <a:ext cx="15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Switch On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3767EAA-38CA-403D-B473-40A8974860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339497"/>
              </p:ext>
            </p:extLst>
          </p:nvPr>
        </p:nvGraphicFramePr>
        <p:xfrm>
          <a:off x="1165793" y="2750985"/>
          <a:ext cx="2568008" cy="39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61" name="Equation" r:id="rId22" imgW="2654280" imgH="406080" progId="Equation.DSMT4">
                  <p:embed/>
                </p:oleObj>
              </mc:Choice>
              <mc:Fallback>
                <p:oleObj name="Equation" r:id="rId22" imgW="265428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165793" y="2750985"/>
                        <a:ext cx="2568008" cy="393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21B9C01-4437-4A37-AD34-85A26E39B948}"/>
              </a:ext>
            </a:extLst>
          </p:cNvPr>
          <p:cNvSpPr txBox="1"/>
          <p:nvPr/>
        </p:nvSpPr>
        <p:spPr>
          <a:xfrm>
            <a:off x="8277713" y="2492502"/>
            <a:ext cx="71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/>
              <a:t>V</a:t>
            </a:r>
            <a:r>
              <a:rPr lang="en-US" sz="1800" i="1" baseline="-25000" dirty="0" err="1"/>
              <a:t>out</a:t>
            </a:r>
            <a:r>
              <a:rPr lang="en-US" sz="1800" i="1" dirty="0"/>
              <a:t>(t)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738955-EFF0-4F9B-8320-E6CC88A3E142}"/>
              </a:ext>
            </a:extLst>
          </p:cNvPr>
          <p:cNvSpPr txBox="1"/>
          <p:nvPr/>
        </p:nvSpPr>
        <p:spPr>
          <a:xfrm>
            <a:off x="6810351" y="1559681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V</a:t>
            </a:r>
            <a:r>
              <a:rPr lang="en-US" sz="1800" i="1" baseline="-25000" dirty="0"/>
              <a:t>L</a:t>
            </a:r>
            <a:r>
              <a:rPr lang="en-US" sz="1800" i="1" dirty="0"/>
              <a:t>(t)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2C4363-1321-426C-95AC-E81C3640B9AF}"/>
              </a:ext>
            </a:extLst>
          </p:cNvPr>
          <p:cNvSpPr txBox="1"/>
          <p:nvPr/>
        </p:nvSpPr>
        <p:spPr>
          <a:xfrm>
            <a:off x="6591534" y="1771675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/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85E8C1-F1DB-4DF5-AB5D-D55C4BD51C85}"/>
              </a:ext>
            </a:extLst>
          </p:cNvPr>
          <p:cNvSpPr txBox="1"/>
          <p:nvPr/>
        </p:nvSpPr>
        <p:spPr>
          <a:xfrm>
            <a:off x="7391868" y="1642634"/>
            <a:ext cx="31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F62347-BF5A-464F-9600-401CDBCAE30C}"/>
              </a:ext>
            </a:extLst>
          </p:cNvPr>
          <p:cNvSpPr txBox="1"/>
          <p:nvPr/>
        </p:nvSpPr>
        <p:spPr>
          <a:xfrm>
            <a:off x="152400" y="2777643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(KVL)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D12B0D-EEED-4EB6-9EF3-966EC23DE90C}"/>
              </a:ext>
            </a:extLst>
          </p:cNvPr>
          <p:cNvSpPr txBox="1"/>
          <p:nvPr/>
        </p:nvSpPr>
        <p:spPr>
          <a:xfrm>
            <a:off x="187461" y="3517409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Switch Off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1D2A116C-2F79-4E06-AECE-2145FA329F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989690"/>
              </p:ext>
            </p:extLst>
          </p:nvPr>
        </p:nvGraphicFramePr>
        <p:xfrm>
          <a:off x="1186729" y="4231082"/>
          <a:ext cx="3046111" cy="39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62" name="Equation" r:id="rId24" imgW="3111480" imgH="406080" progId="Equation.DSMT4">
                  <p:embed/>
                </p:oleObj>
              </mc:Choice>
              <mc:Fallback>
                <p:oleObj name="Equation" r:id="rId24" imgW="3111480" imgH="4060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3767EAA-38CA-403D-B473-40A897486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186729" y="4231082"/>
                        <a:ext cx="3046111" cy="397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E9B350EC-2BFA-4242-B352-69CCB15BE229}"/>
              </a:ext>
            </a:extLst>
          </p:cNvPr>
          <p:cNvSpPr txBox="1"/>
          <p:nvPr/>
        </p:nvSpPr>
        <p:spPr>
          <a:xfrm>
            <a:off x="8274406" y="4152528"/>
            <a:ext cx="71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/>
              <a:t>V</a:t>
            </a:r>
            <a:r>
              <a:rPr lang="en-US" sz="1800" i="1" baseline="-25000" dirty="0" err="1"/>
              <a:t>out</a:t>
            </a:r>
            <a:r>
              <a:rPr lang="en-US" sz="1800" i="1" dirty="0"/>
              <a:t>(t)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F80850-E2BD-4AD6-8C25-E2B5EE55C596}"/>
              </a:ext>
            </a:extLst>
          </p:cNvPr>
          <p:cNvSpPr txBox="1"/>
          <p:nvPr/>
        </p:nvSpPr>
        <p:spPr>
          <a:xfrm>
            <a:off x="6874771" y="3276600"/>
            <a:ext cx="62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V</a:t>
            </a:r>
            <a:r>
              <a:rPr lang="en-US" sz="1800" i="1" baseline="-25000" dirty="0"/>
              <a:t>L</a:t>
            </a:r>
            <a:r>
              <a:rPr lang="en-US" sz="1800" i="1" dirty="0"/>
              <a:t>(t)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ACF814-889C-439D-AF93-00F7BD64CED5}"/>
              </a:ext>
            </a:extLst>
          </p:cNvPr>
          <p:cNvSpPr txBox="1"/>
          <p:nvPr/>
        </p:nvSpPr>
        <p:spPr>
          <a:xfrm>
            <a:off x="6535096" y="3488594"/>
            <a:ext cx="31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5D814E-50F1-469A-8E92-BBB4EF277986}"/>
              </a:ext>
            </a:extLst>
          </p:cNvPr>
          <p:cNvSpPr txBox="1"/>
          <p:nvPr/>
        </p:nvSpPr>
        <p:spPr>
          <a:xfrm>
            <a:off x="7456288" y="3359553"/>
            <a:ext cx="31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8FB229-58D1-4ECE-906B-3C941734832C}"/>
              </a:ext>
            </a:extLst>
          </p:cNvPr>
          <p:cNvSpPr txBox="1"/>
          <p:nvPr/>
        </p:nvSpPr>
        <p:spPr>
          <a:xfrm>
            <a:off x="152400" y="4271602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(KVL)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66E736-EDFA-46C5-AA57-F71FBE681E02}"/>
              </a:ext>
            </a:extLst>
          </p:cNvPr>
          <p:cNvSpPr txBox="1"/>
          <p:nvPr/>
        </p:nvSpPr>
        <p:spPr>
          <a:xfrm>
            <a:off x="8142088" y="3761692"/>
            <a:ext cx="31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4411B2-5AB9-4B3E-8C9C-8B3BEEF2B3C2}"/>
              </a:ext>
            </a:extLst>
          </p:cNvPr>
          <p:cNvSpPr txBox="1"/>
          <p:nvPr/>
        </p:nvSpPr>
        <p:spPr>
          <a:xfrm>
            <a:off x="8209261" y="4444128"/>
            <a:ext cx="31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_</a:t>
            </a:r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7E5BF36C-67A1-439D-BB12-0B72848793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301986"/>
              </p:ext>
            </p:extLst>
          </p:nvPr>
        </p:nvGraphicFramePr>
        <p:xfrm>
          <a:off x="1371600" y="6180848"/>
          <a:ext cx="45402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63" name="Equation" r:id="rId26" imgW="4927320" imgH="406080" progId="Equation.DSMT4">
                  <p:embed/>
                </p:oleObj>
              </mc:Choice>
              <mc:Fallback>
                <p:oleObj name="Equation" r:id="rId26" imgW="49273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371600" y="6180848"/>
                        <a:ext cx="4540250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B2C7A885-AF89-48DC-BC7A-9CF424DD73C1}"/>
              </a:ext>
            </a:extLst>
          </p:cNvPr>
          <p:cNvSpPr txBox="1"/>
          <p:nvPr/>
        </p:nvSpPr>
        <p:spPr>
          <a:xfrm>
            <a:off x="313025" y="5605257"/>
            <a:ext cx="70647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Over a complete </a:t>
            </a:r>
            <a:r>
              <a:rPr lang="en-US" sz="2200" i="1" dirty="0"/>
              <a:t>q(t) </a:t>
            </a:r>
            <a:r>
              <a:rPr lang="en-US" sz="2200" dirty="0"/>
              <a:t>period (</a:t>
            </a:r>
            <a:r>
              <a:rPr lang="en-US" sz="2200" i="1" dirty="0"/>
              <a:t>switch-on</a:t>
            </a:r>
            <a:r>
              <a:rPr lang="en-US" sz="2200" dirty="0"/>
              <a:t> and </a:t>
            </a:r>
            <a:r>
              <a:rPr lang="en-US" sz="2200" i="1" dirty="0"/>
              <a:t>switch-off cycle</a:t>
            </a:r>
            <a:r>
              <a:rPr lang="en-US" sz="2200" dirty="0"/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1298511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2E3171-1EB0-4BBA-89BC-6FED1DF06EA3}"/>
              </a:ext>
            </a:extLst>
          </p:cNvPr>
          <p:cNvSpPr/>
          <p:nvPr/>
        </p:nvSpPr>
        <p:spPr bwMode="auto">
          <a:xfrm>
            <a:off x="811274" y="6015335"/>
            <a:ext cx="3249674" cy="4616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68BDF-5714-40D1-89AE-99138A51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Buck dc-dc Converter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75581-CFDE-4C86-9F20-299E2A812C74}"/>
              </a:ext>
            </a:extLst>
          </p:cNvPr>
          <p:cNvSpPr txBox="1"/>
          <p:nvPr/>
        </p:nvSpPr>
        <p:spPr>
          <a:xfrm>
            <a:off x="5338769" y="8153400"/>
            <a:ext cx="4087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q(t) = 0</a:t>
            </a:r>
            <a:r>
              <a:rPr lang="en-US" sz="2000" dirty="0"/>
              <a:t>,  </a:t>
            </a:r>
            <a:r>
              <a:rPr lang="en-US" sz="2000" b="1" i="1" dirty="0" err="1"/>
              <a:t>i</a:t>
            </a:r>
            <a:r>
              <a:rPr lang="en-US" sz="2000" b="1" i="1" baseline="-25000" dirty="0" err="1"/>
              <a:t>L</a:t>
            </a:r>
            <a:r>
              <a:rPr lang="en-US" sz="2000" b="1" i="1" baseline="-25000" dirty="0"/>
              <a:t> </a:t>
            </a:r>
            <a:r>
              <a:rPr lang="en-US" sz="2000" dirty="0"/>
              <a:t>requires a path (KCL) 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diode</a:t>
            </a:r>
            <a:r>
              <a:rPr lang="en-US" sz="2000" dirty="0"/>
              <a:t> is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fwd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biased </a:t>
            </a:r>
            <a:r>
              <a:rPr lang="en-US" sz="2000" dirty="0">
                <a:sym typeface="Wingdings" panose="05000000000000000000" pitchFamily="2" charset="2"/>
              </a:rPr>
              <a:t> on /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conducts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934792-0648-4CA1-8CBA-3183FEE9BA61}"/>
                  </a:ext>
                </a:extLst>
              </p:cNvPr>
              <p:cNvSpPr txBox="1"/>
              <p:nvPr/>
            </p:nvSpPr>
            <p:spPr>
              <a:xfrm>
                <a:off x="533400" y="1974550"/>
                <a:ext cx="32990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Applying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=0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934792-0648-4CA1-8CBA-3183FEE9B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974550"/>
                <a:ext cx="3299045" cy="461665"/>
              </a:xfrm>
              <a:prstGeom prst="rect">
                <a:avLst/>
              </a:prstGeom>
              <a:blipFill>
                <a:blip r:embed="rId10"/>
                <a:stretch>
                  <a:fillRect l="-295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7E5BF36C-67A1-439D-BB12-0B72848793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539048"/>
              </p:ext>
            </p:extLst>
          </p:nvPr>
        </p:nvGraphicFramePr>
        <p:xfrm>
          <a:off x="590434" y="1537694"/>
          <a:ext cx="45402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61" name="Equation" r:id="rId11" imgW="4927320" imgH="406080" progId="Equation.DSMT4">
                  <p:embed/>
                </p:oleObj>
              </mc:Choice>
              <mc:Fallback>
                <p:oleObj name="Equation" r:id="rId11" imgW="4927320" imgH="40608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7E5BF36C-67A1-439D-BB12-0B72848793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0434" y="1537694"/>
                        <a:ext cx="4540250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C7179100-D745-492B-85D0-85125F30EF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3019871"/>
              </p:ext>
            </p:extLst>
          </p:nvPr>
        </p:nvGraphicFramePr>
        <p:xfrm>
          <a:off x="1121653" y="2596699"/>
          <a:ext cx="4329113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62" name="Equation" r:id="rId13" imgW="4698720" imgH="1625400" progId="Equation.DSMT4">
                  <p:embed/>
                </p:oleObj>
              </mc:Choice>
              <mc:Fallback>
                <p:oleObj name="Equation" r:id="rId13" imgW="4698720" imgH="162540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7E5BF36C-67A1-439D-BB12-0B72848793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21653" y="2596699"/>
                        <a:ext cx="4329113" cy="149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8B6E9BD4-4F1E-4C2D-A1D4-8178763A08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913476"/>
              </p:ext>
            </p:extLst>
          </p:nvPr>
        </p:nvGraphicFramePr>
        <p:xfrm>
          <a:off x="1121653" y="4294357"/>
          <a:ext cx="3706812" cy="123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63" name="Equation" r:id="rId15" imgW="4025880" imgH="1333440" progId="Equation.DSMT4">
                  <p:embed/>
                </p:oleObj>
              </mc:Choice>
              <mc:Fallback>
                <p:oleObj name="Equation" r:id="rId15" imgW="4025880" imgH="133344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C7179100-D745-492B-85D0-85125F30EF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21653" y="4294357"/>
                        <a:ext cx="3706812" cy="1230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77F2D29F-3082-4D49-AAC9-4AC6531E5E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4884405"/>
              </p:ext>
            </p:extLst>
          </p:nvPr>
        </p:nvGraphicFramePr>
        <p:xfrm>
          <a:off x="1032934" y="6090249"/>
          <a:ext cx="2806700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64" name="Equation" r:id="rId17" imgW="3047760" imgH="380880" progId="Equation.DSMT4">
                  <p:embed/>
                </p:oleObj>
              </mc:Choice>
              <mc:Fallback>
                <p:oleObj name="Equation" r:id="rId17" imgW="3047760" imgH="3808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8B6E9BD4-4F1E-4C2D-A1D4-8178763A08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032934" y="6090249"/>
                        <a:ext cx="2806700" cy="350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6645CBF8-A858-4BFB-A1E1-A982E59A4156}"/>
              </a:ext>
            </a:extLst>
          </p:cNvPr>
          <p:cNvSpPr/>
          <p:nvPr/>
        </p:nvSpPr>
        <p:spPr bwMode="auto">
          <a:xfrm flipH="1">
            <a:off x="4191000" y="6096000"/>
            <a:ext cx="533400" cy="350837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D7EA5D-848B-4A44-AC56-F0882478C993}"/>
              </a:ext>
            </a:extLst>
          </p:cNvPr>
          <p:cNvSpPr txBox="1"/>
          <p:nvPr/>
        </p:nvSpPr>
        <p:spPr>
          <a:xfrm>
            <a:off x="4953000" y="5830669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 D is controlled, the dc-dc converter delivers </a:t>
            </a:r>
            <a:r>
              <a:rPr lang="en-US" sz="2400" i="1" dirty="0" err="1"/>
              <a:t>V</a:t>
            </a:r>
            <a:r>
              <a:rPr lang="en-US" sz="2400" i="1" baseline="-25000" dirty="0" err="1"/>
              <a:t>out</a:t>
            </a:r>
            <a:r>
              <a:rPr lang="en-US" sz="2400" i="1" dirty="0"/>
              <a:t> &lt; V</a:t>
            </a:r>
            <a:r>
              <a:rPr lang="en-US" sz="2400" i="1" baseline="-25000" dirty="0"/>
              <a:t>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7DB7644-7A66-455E-8D71-F53F025A548D}"/>
                  </a:ext>
                </a:extLst>
              </p:cNvPr>
              <p:cNvSpPr txBox="1"/>
              <p:nvPr/>
            </p:nvSpPr>
            <p:spPr>
              <a:xfrm>
                <a:off x="6172200" y="1676400"/>
                <a:ext cx="2438400" cy="830997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sz="2400" dirty="0"/>
                  <a:t> D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(0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≤1)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7DB7644-7A66-455E-8D71-F53F025A5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1676400"/>
                <a:ext cx="2438400" cy="830997"/>
              </a:xfrm>
              <a:prstGeom prst="rect">
                <a:avLst/>
              </a:prstGeom>
              <a:blipFill>
                <a:blip r:embed="rId19"/>
                <a:stretch>
                  <a:fillRect t="-3521" b="-4930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35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2E3171-1EB0-4BBA-89BC-6FED1DF06EA3}"/>
              </a:ext>
            </a:extLst>
          </p:cNvPr>
          <p:cNvSpPr/>
          <p:nvPr/>
        </p:nvSpPr>
        <p:spPr bwMode="auto">
          <a:xfrm>
            <a:off x="1161534" y="2879437"/>
            <a:ext cx="2819400" cy="4222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68BDF-5714-40D1-89AE-99138A51D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4666"/>
            <a:ext cx="8001000" cy="777139"/>
          </a:xfrm>
        </p:spPr>
        <p:txBody>
          <a:bodyPr/>
          <a:lstStyle/>
          <a:p>
            <a:r>
              <a:rPr lang="en-US" sz="2800" dirty="0"/>
              <a:t>Buck Converter Waveforms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75581-CFDE-4C86-9F20-299E2A812C74}"/>
              </a:ext>
            </a:extLst>
          </p:cNvPr>
          <p:cNvSpPr txBox="1"/>
          <p:nvPr/>
        </p:nvSpPr>
        <p:spPr>
          <a:xfrm>
            <a:off x="5338769" y="8153400"/>
            <a:ext cx="4087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q(t) = 0</a:t>
            </a:r>
            <a:r>
              <a:rPr lang="en-US" sz="2000" dirty="0"/>
              <a:t>,  </a:t>
            </a:r>
            <a:r>
              <a:rPr lang="en-US" sz="2000" b="1" i="1" dirty="0" err="1"/>
              <a:t>i</a:t>
            </a:r>
            <a:r>
              <a:rPr lang="en-US" sz="2000" b="1" i="1" baseline="-25000" dirty="0" err="1"/>
              <a:t>L</a:t>
            </a:r>
            <a:r>
              <a:rPr lang="en-US" sz="2000" b="1" i="1" baseline="-25000" dirty="0"/>
              <a:t> </a:t>
            </a:r>
            <a:r>
              <a:rPr lang="en-US" sz="2000" dirty="0"/>
              <a:t>requires a path (KCL) 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diode</a:t>
            </a:r>
            <a:r>
              <a:rPr lang="en-US" sz="2000" dirty="0"/>
              <a:t> is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fwd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biased </a:t>
            </a:r>
            <a:r>
              <a:rPr lang="en-US" sz="2000" dirty="0">
                <a:sym typeface="Wingdings" panose="05000000000000000000" pitchFamily="2" charset="2"/>
              </a:rPr>
              <a:t> on /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conducts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77F2D29F-3082-4D49-AAC9-4AC6531E5E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848769"/>
              </p:ext>
            </p:extLst>
          </p:nvPr>
        </p:nvGraphicFramePr>
        <p:xfrm>
          <a:off x="1371600" y="2943797"/>
          <a:ext cx="2533134" cy="316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6" name="Equation" r:id="rId4" imgW="3047760" imgH="380880" progId="Equation.DSMT4">
                  <p:embed/>
                </p:oleObj>
              </mc:Choice>
              <mc:Fallback>
                <p:oleObj name="Equation" r:id="rId4" imgW="3047760" imgH="38088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77F2D29F-3082-4D49-AAC9-4AC6531E5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71600" y="2943797"/>
                        <a:ext cx="2533134" cy="316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B4DC908-0215-4ECF-AD74-A3D500A2CE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504704"/>
              </p:ext>
            </p:extLst>
          </p:nvPr>
        </p:nvGraphicFramePr>
        <p:xfrm>
          <a:off x="5116585" y="1489459"/>
          <a:ext cx="3768006" cy="1334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7" name="CorelDRAW" r:id="rId6" imgW="6227698" imgH="2204547" progId="CorelDraw.Graphic.18">
                  <p:embed/>
                </p:oleObj>
              </mc:Choice>
              <mc:Fallback>
                <p:oleObj name="CorelDRAW" r:id="rId6" imgW="6227698" imgH="220454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16585" y="1489459"/>
                        <a:ext cx="3768006" cy="1334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F1A8ED2-CD76-428A-92CD-8E66EC8776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690384"/>
              </p:ext>
            </p:extLst>
          </p:nvPr>
        </p:nvGraphicFramePr>
        <p:xfrm>
          <a:off x="146290" y="1295400"/>
          <a:ext cx="4699000" cy="15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8" name="CorelDRAW" r:id="rId8" imgW="8332228" imgH="2730385" progId="CorelDraw.Graphic.18">
                  <p:embed/>
                </p:oleObj>
              </mc:Choice>
              <mc:Fallback>
                <p:oleObj name="CorelDRAW" r:id="rId8" imgW="8332228" imgH="273038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6290" y="1295400"/>
                        <a:ext cx="4699000" cy="153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E3C1C3E-107C-40A2-8F54-64B55BDAC3C5}"/>
              </a:ext>
            </a:extLst>
          </p:cNvPr>
          <p:cNvSpPr txBox="1"/>
          <p:nvPr/>
        </p:nvSpPr>
        <p:spPr>
          <a:xfrm>
            <a:off x="76200" y="4876800"/>
            <a:ext cx="4298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L:  </a:t>
            </a:r>
            <a:r>
              <a:rPr lang="en-US" sz="2000" dirty="0"/>
              <a:t>Effectively a dc </a:t>
            </a:r>
            <a:r>
              <a:rPr lang="en-US" sz="2000" b="1" dirty="0">
                <a:solidFill>
                  <a:srgbClr val="0000FF"/>
                </a:solidFill>
              </a:rPr>
              <a:t>I source </a:t>
            </a:r>
            <a:r>
              <a:rPr lang="en-US" sz="1600" dirty="0"/>
              <a:t>(w/ ripple)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C:  </a:t>
            </a:r>
            <a:r>
              <a:rPr lang="en-US" sz="2000" dirty="0"/>
              <a:t>Effectively a dc </a:t>
            </a:r>
            <a:r>
              <a:rPr lang="en-US" sz="2000" b="1" dirty="0">
                <a:solidFill>
                  <a:srgbClr val="C00000"/>
                </a:solidFill>
              </a:rPr>
              <a:t>V source </a:t>
            </a:r>
            <a:r>
              <a:rPr lang="en-US" sz="1600" dirty="0"/>
              <a:t>(w/ ripple)</a:t>
            </a:r>
            <a:endParaRPr lang="en-US" sz="2000" dirty="0"/>
          </a:p>
        </p:txBody>
      </p:sp>
      <p:pic>
        <p:nvPicPr>
          <p:cNvPr id="11" name="Picture 10" descr="A close up of a screen&#10;&#10;Description generated with very high confidence">
            <a:extLst>
              <a:ext uri="{FF2B5EF4-FFF2-40B4-BE49-F238E27FC236}">
                <a16:creationId xmlns:a16="http://schemas.microsoft.com/office/drawing/2014/main" id="{FD40073F-D5A1-4402-8B7F-ACA093F3EE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5357" r="10588" b="5912"/>
          <a:stretch/>
        </p:blipFill>
        <p:spPr>
          <a:xfrm>
            <a:off x="4463777" y="2858082"/>
            <a:ext cx="4420814" cy="34006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91B793-5752-452A-AFCE-E7ED3B883120}"/>
              </a:ext>
            </a:extLst>
          </p:cNvPr>
          <p:cNvSpPr/>
          <p:nvPr/>
        </p:nvSpPr>
        <p:spPr>
          <a:xfrm>
            <a:off x="5116585" y="6306116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11"/>
              </a:rPr>
              <a:t>https://en.wikipedia.org/wiki/Buck_converter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539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8BDF-5714-40D1-89AE-99138A51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 dc-dc Converter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C9B981-7F89-4CC8-A5C5-ED399934D1CD}"/>
              </a:ext>
            </a:extLst>
          </p:cNvPr>
          <p:cNvSpPr txBox="1"/>
          <p:nvPr/>
        </p:nvSpPr>
        <p:spPr>
          <a:xfrm>
            <a:off x="193036" y="1318645"/>
            <a:ext cx="34780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Assume an “ideal” diode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E7A168-F6E8-44A4-BF4E-1288E56F4914}"/>
              </a:ext>
            </a:extLst>
          </p:cNvPr>
          <p:cNvGrpSpPr/>
          <p:nvPr/>
        </p:nvGrpSpPr>
        <p:grpSpPr>
          <a:xfrm>
            <a:off x="1447800" y="1899251"/>
            <a:ext cx="1495590" cy="1400175"/>
            <a:chOff x="6467310" y="3393004"/>
            <a:chExt cx="1495590" cy="1400175"/>
          </a:xfrm>
        </p:grpSpPr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13E5DABC-65F6-4157-8551-B01E844B0855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6467310" y="3623072"/>
            <a:ext cx="514684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24" name="Equation" r:id="rId4" imgW="685800" imgH="711000" progId="Equation.DSMT4">
                    <p:embed/>
                  </p:oleObj>
                </mc:Choice>
                <mc:Fallback>
                  <p:oleObj name="Equation" r:id="rId4" imgW="685800" imgH="71100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13E5DABC-65F6-4157-8551-B01E844B085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467310" y="3623072"/>
                          <a:ext cx="514684" cy="533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4BA6A542-89C3-4048-A975-F90144F0386B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7311856" y="3610252"/>
            <a:ext cx="527054" cy="546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25" name="Equation" r:id="rId6" imgW="685800" imgH="711000" progId="Equation.DSMT4">
                    <p:embed/>
                  </p:oleObj>
                </mc:Choice>
                <mc:Fallback>
                  <p:oleObj name="Equation" r:id="rId6" imgW="685800" imgH="71100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4BA6A542-89C3-4048-A975-F90144F0386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311856" y="3610252"/>
                          <a:ext cx="527054" cy="546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A1F09632-AC96-45D3-BB52-6FFAA341B9A3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6553200" y="3393004"/>
            <a:ext cx="1409700" cy="1400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26" name="CorelDRAW" r:id="rId8" imgW="1816560" imgH="1804680" progId="CorelDraw.Graphic.18">
                    <p:embed/>
                  </p:oleObj>
                </mc:Choice>
                <mc:Fallback>
                  <p:oleObj name="CorelDRAW" r:id="rId8" imgW="1816560" imgH="1804680" progId="CorelDraw.Graphic.18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A1F09632-AC96-45D3-BB52-6FFAA341B9A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553200" y="3393004"/>
                          <a:ext cx="1409700" cy="1400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6CED924-6701-4256-9666-C45D373E5B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511" y="2146907"/>
          <a:ext cx="594023" cy="9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27" name="CorelDRAW" r:id="rId10" imgW="852295" imgH="1299131" progId="CorelDraw.Graphic.18">
                  <p:embed/>
                </p:oleObj>
              </mc:Choice>
              <mc:Fallback>
                <p:oleObj name="CorelDRAW" r:id="rId10" imgW="852295" imgH="1299131" progId="CorelDraw.Graphic.18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6CED924-6701-4256-9666-C45D373E5B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7511" y="2146907"/>
                        <a:ext cx="594023" cy="904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276F89-AA86-4AD1-B18A-C248CDD111C5}"/>
                  </a:ext>
                </a:extLst>
              </p:cNvPr>
              <p:cNvSpPr txBox="1"/>
              <p:nvPr/>
            </p:nvSpPr>
            <p:spPr>
              <a:xfrm>
                <a:off x="532465" y="3568310"/>
                <a:ext cx="29428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Guiding Principle:  	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=0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276F89-AA86-4AD1-B18A-C248CDD11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65" y="3568310"/>
                <a:ext cx="2942816" cy="769441"/>
              </a:xfrm>
              <a:prstGeom prst="rect">
                <a:avLst/>
              </a:prstGeom>
              <a:blipFill>
                <a:blip r:embed="rId24"/>
                <a:stretch>
                  <a:fillRect l="-2692" t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69E699-AB41-49E5-87CE-3FD919B3D462}"/>
              </a:ext>
            </a:extLst>
          </p:cNvPr>
          <p:cNvCxnSpPr>
            <a:cxnSpLocks/>
          </p:cNvCxnSpPr>
          <p:nvPr/>
        </p:nvCxnSpPr>
        <p:spPr bwMode="auto">
          <a:xfrm flipH="1">
            <a:off x="4804304" y="3581400"/>
            <a:ext cx="1" cy="3193617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21F79F4-A901-4FEB-BCF8-DD3B5BCD38A6}"/>
              </a:ext>
            </a:extLst>
          </p:cNvPr>
          <p:cNvSpPr txBox="1"/>
          <p:nvPr/>
        </p:nvSpPr>
        <p:spPr>
          <a:xfrm>
            <a:off x="809081" y="6005576"/>
            <a:ext cx="4143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q(t) = 1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0000FF"/>
                </a:solidFill>
              </a:rPr>
              <a:t>diode</a:t>
            </a:r>
            <a:r>
              <a:rPr lang="en-US" sz="2000" dirty="0"/>
              <a:t> is </a:t>
            </a:r>
            <a:r>
              <a:rPr lang="en-US" sz="2000" b="1" dirty="0">
                <a:solidFill>
                  <a:srgbClr val="C00000"/>
                </a:solidFill>
              </a:rPr>
              <a:t>rev biased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off</a:t>
            </a:r>
          </a:p>
          <a:p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diode</a:t>
            </a:r>
            <a:r>
              <a:rPr lang="en-US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 blocks current flow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75581-CFDE-4C86-9F20-299E2A812C74}"/>
              </a:ext>
            </a:extLst>
          </p:cNvPr>
          <p:cNvSpPr txBox="1"/>
          <p:nvPr/>
        </p:nvSpPr>
        <p:spPr>
          <a:xfrm>
            <a:off x="4980114" y="6005576"/>
            <a:ext cx="4087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q(t) = 0</a:t>
            </a:r>
            <a:r>
              <a:rPr lang="en-US" sz="2000" dirty="0"/>
              <a:t>,  </a:t>
            </a:r>
            <a:r>
              <a:rPr lang="en-US" sz="2000" b="1" i="1" dirty="0" err="1"/>
              <a:t>i</a:t>
            </a:r>
            <a:r>
              <a:rPr lang="en-US" sz="2000" b="1" i="1" baseline="-25000" dirty="0" err="1"/>
              <a:t>L</a:t>
            </a:r>
            <a:r>
              <a:rPr lang="en-US" sz="2000" b="1" i="1" baseline="-25000" dirty="0"/>
              <a:t> </a:t>
            </a:r>
            <a:r>
              <a:rPr lang="en-US" sz="2000" dirty="0"/>
              <a:t>requires a path (KCL) 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diode</a:t>
            </a:r>
            <a:r>
              <a:rPr lang="en-US" sz="2000" dirty="0"/>
              <a:t> is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fwd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biased </a:t>
            </a:r>
            <a:r>
              <a:rPr lang="en-US" sz="2000" dirty="0">
                <a:sym typeface="Wingdings" panose="05000000000000000000" pitchFamily="2" charset="2"/>
              </a:rPr>
              <a:t> on /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conducts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3987C44-6BF7-454B-9530-E344FDB088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103842"/>
              </p:ext>
            </p:extLst>
          </p:nvPr>
        </p:nvGraphicFramePr>
        <p:xfrm>
          <a:off x="3567771" y="1268974"/>
          <a:ext cx="4921894" cy="1876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28" name="CorelDRAW" r:id="rId25" imgW="7160598" imgH="2730385" progId="CorelDraw.Graphic.18">
                  <p:embed/>
                </p:oleObj>
              </mc:Choice>
              <mc:Fallback>
                <p:oleObj name="CorelDRAW" r:id="rId25" imgW="7160598" imgH="273038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567771" y="1268974"/>
                        <a:ext cx="4921894" cy="1876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8F6CA34-60D1-4FDD-963F-7CB93D89B9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872213"/>
              </p:ext>
            </p:extLst>
          </p:nvPr>
        </p:nvGraphicFramePr>
        <p:xfrm>
          <a:off x="3335970" y="3145644"/>
          <a:ext cx="3994108" cy="1414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29" name="CorelDRAW" r:id="rId27" imgW="6227698" imgH="2204547" progId="CorelDraw.Graphic.18">
                  <p:embed/>
                </p:oleObj>
              </mc:Choice>
              <mc:Fallback>
                <p:oleObj name="CorelDRAW" r:id="rId27" imgW="6227698" imgH="220454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335970" y="3145644"/>
                        <a:ext cx="3994108" cy="1414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F5CC750-7B50-4F93-A434-16F9495C1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277139"/>
              </p:ext>
            </p:extLst>
          </p:nvPr>
        </p:nvGraphicFramePr>
        <p:xfrm>
          <a:off x="1127327" y="4612295"/>
          <a:ext cx="2942810" cy="1351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30" name="CorelDRAW" r:id="rId29" imgW="5231813" imgH="2403835" progId="CorelDraw.Graphic.18">
                  <p:embed/>
                </p:oleObj>
              </mc:Choice>
              <mc:Fallback>
                <p:oleObj name="CorelDRAW" r:id="rId29" imgW="5231813" imgH="240383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127327" y="4612295"/>
                        <a:ext cx="2942810" cy="1351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FCF0240-1947-4D87-A586-710F13C539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285954"/>
              </p:ext>
            </p:extLst>
          </p:nvPr>
        </p:nvGraphicFramePr>
        <p:xfrm>
          <a:off x="5048539" y="4763695"/>
          <a:ext cx="3050480" cy="1223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31" name="CorelDRAW" r:id="rId31" imgW="5661704" imgH="2269503" progId="CorelDraw.Graphic.18">
                  <p:embed/>
                </p:oleObj>
              </mc:Choice>
              <mc:Fallback>
                <p:oleObj name="CorelDRAW" r:id="rId31" imgW="5661704" imgH="226950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048539" y="4763695"/>
                        <a:ext cx="3050480" cy="1223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065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8BDF-5714-40D1-89AE-99138A51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 dc-dc Converter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934792-0648-4CA1-8CBA-3183FEE9BA61}"/>
                  </a:ext>
                </a:extLst>
              </p:cNvPr>
              <p:cNvSpPr txBox="1"/>
              <p:nvPr/>
            </p:nvSpPr>
            <p:spPr>
              <a:xfrm>
                <a:off x="196988" y="1400532"/>
                <a:ext cx="59968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Use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 to understand circuit behavior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934792-0648-4CA1-8CBA-3183FEE9B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88" y="1400532"/>
                <a:ext cx="5996834" cy="461665"/>
              </a:xfrm>
              <a:prstGeom prst="rect">
                <a:avLst/>
              </a:prstGeom>
              <a:blipFill>
                <a:blip r:embed="rId9"/>
                <a:stretch>
                  <a:fillRect l="-1524" t="-10667" r="-610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B9878C0-2B59-4929-98FC-07232DDF12A8}"/>
              </a:ext>
            </a:extLst>
          </p:cNvPr>
          <p:cNvSpPr txBox="1"/>
          <p:nvPr/>
        </p:nvSpPr>
        <p:spPr>
          <a:xfrm>
            <a:off x="228600" y="2038281"/>
            <a:ext cx="15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Switch On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3767EAA-38CA-403D-B473-40A8974860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207556"/>
              </p:ext>
            </p:extLst>
          </p:nvPr>
        </p:nvGraphicFramePr>
        <p:xfrm>
          <a:off x="1416050" y="2711450"/>
          <a:ext cx="1903413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2" name="Equation" r:id="rId10" imgW="1968480" imgH="406080" progId="Equation.DSMT4">
                  <p:embed/>
                </p:oleObj>
              </mc:Choice>
              <mc:Fallback>
                <p:oleObj name="Equation" r:id="rId10" imgW="1968480" imgH="4060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3767EAA-38CA-403D-B473-40A897486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16050" y="2711450"/>
                        <a:ext cx="1903413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EF62347-BF5A-464F-9600-401CDBCAE30C}"/>
              </a:ext>
            </a:extLst>
          </p:cNvPr>
          <p:cNvSpPr txBox="1"/>
          <p:nvPr/>
        </p:nvSpPr>
        <p:spPr>
          <a:xfrm>
            <a:off x="152400" y="2777643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(KVL)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D12B0D-EEED-4EB6-9EF3-966EC23DE90C}"/>
              </a:ext>
            </a:extLst>
          </p:cNvPr>
          <p:cNvSpPr txBox="1"/>
          <p:nvPr/>
        </p:nvSpPr>
        <p:spPr>
          <a:xfrm>
            <a:off x="187461" y="3517409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Switch Off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1D2A116C-2F79-4E06-AECE-2145FA329F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04891"/>
              </p:ext>
            </p:extLst>
          </p:nvPr>
        </p:nvGraphicFramePr>
        <p:xfrm>
          <a:off x="982663" y="4230688"/>
          <a:ext cx="345440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3" name="Equation" r:id="rId12" imgW="3530520" imgH="406080" progId="Equation.DSMT4">
                  <p:embed/>
                </p:oleObj>
              </mc:Choice>
              <mc:Fallback>
                <p:oleObj name="Equation" r:id="rId12" imgW="3530520" imgH="40608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1D2A116C-2F79-4E06-AECE-2145FA329F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82663" y="4230688"/>
                        <a:ext cx="3454400" cy="398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BE8FB229-58D1-4ECE-906B-3C941734832C}"/>
              </a:ext>
            </a:extLst>
          </p:cNvPr>
          <p:cNvSpPr txBox="1"/>
          <p:nvPr/>
        </p:nvSpPr>
        <p:spPr>
          <a:xfrm>
            <a:off x="152400" y="4271602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(KVL)</a:t>
            </a:r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7E5BF36C-67A1-439D-BB12-0B72848793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571920"/>
              </p:ext>
            </p:extLst>
          </p:nvPr>
        </p:nvGraphicFramePr>
        <p:xfrm>
          <a:off x="858447" y="5589636"/>
          <a:ext cx="4246563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4" name="Equation" r:id="rId14" imgW="4609800" imgH="406080" progId="Equation.DSMT4">
                  <p:embed/>
                </p:oleObj>
              </mc:Choice>
              <mc:Fallback>
                <p:oleObj name="Equation" r:id="rId14" imgW="4609800" imgH="40608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7E5BF36C-67A1-439D-BB12-0B72848793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58447" y="5589636"/>
                        <a:ext cx="4246563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B2C7A885-AF89-48DC-BC7A-9CF424DD73C1}"/>
              </a:ext>
            </a:extLst>
          </p:cNvPr>
          <p:cNvSpPr txBox="1"/>
          <p:nvPr/>
        </p:nvSpPr>
        <p:spPr>
          <a:xfrm>
            <a:off x="218782" y="4920751"/>
            <a:ext cx="70647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Over a complete </a:t>
            </a:r>
            <a:r>
              <a:rPr lang="en-US" sz="2200" i="1" dirty="0"/>
              <a:t>q(t) </a:t>
            </a:r>
            <a:r>
              <a:rPr lang="en-US" sz="2200" dirty="0"/>
              <a:t>period (</a:t>
            </a:r>
            <a:r>
              <a:rPr lang="en-US" sz="2200" i="1" dirty="0"/>
              <a:t>switch-on</a:t>
            </a:r>
            <a:r>
              <a:rPr lang="en-US" sz="2200" dirty="0"/>
              <a:t> and </a:t>
            </a:r>
            <a:r>
              <a:rPr lang="en-US" sz="2200" i="1" dirty="0"/>
              <a:t>switch-off cycle</a:t>
            </a:r>
            <a:r>
              <a:rPr lang="en-US" sz="2200" dirty="0"/>
              <a:t>):</a:t>
            </a:r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3F57ABE0-6CAB-4485-87B3-2DDDEE540D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836201"/>
              </p:ext>
            </p:extLst>
          </p:nvPr>
        </p:nvGraphicFramePr>
        <p:xfrm>
          <a:off x="5029200" y="1928973"/>
          <a:ext cx="2942810" cy="1351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5" name="CorelDRAW" r:id="rId16" imgW="5231813" imgH="2403835" progId="CorelDraw.Graphic.18">
                  <p:embed/>
                </p:oleObj>
              </mc:Choice>
              <mc:Fallback>
                <p:oleObj name="CorelDRAW" r:id="rId16" imgW="5231813" imgH="2403835" progId="CorelDraw.Graphic.18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F5CC750-7B50-4F93-A434-16F9495C1A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029200" y="1928973"/>
                        <a:ext cx="2942810" cy="1351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4C6B0908-BAFB-47B2-8E74-6894001C8F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4460036"/>
              </p:ext>
            </p:extLst>
          </p:nvPr>
        </p:nvGraphicFramePr>
        <p:xfrm>
          <a:off x="5029200" y="3662530"/>
          <a:ext cx="3050480" cy="1223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6" name="CorelDRAW" r:id="rId18" imgW="5661704" imgH="2269503" progId="CorelDraw.Graphic.18">
                  <p:embed/>
                </p:oleObj>
              </mc:Choice>
              <mc:Fallback>
                <p:oleObj name="CorelDRAW" r:id="rId18" imgW="5661704" imgH="2269503" progId="CorelDraw.Graphic.18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EFCF0240-1947-4D87-A586-710F13C539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029200" y="3662530"/>
                        <a:ext cx="3050480" cy="1223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5D415A5-8FA9-446B-BC1A-E2033ADBCF73}"/>
                  </a:ext>
                </a:extLst>
              </p:cNvPr>
              <p:cNvSpPr txBox="1"/>
              <p:nvPr/>
            </p:nvSpPr>
            <p:spPr>
              <a:xfrm>
                <a:off x="360593" y="6128488"/>
                <a:ext cx="617086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00FF"/>
                    </a:solidFill>
                  </a:rPr>
                  <a:t>If Capacitor C is large</a:t>
                </a:r>
                <a:r>
                  <a:rPr lang="en-US" sz="2200" i="1" dirty="0">
                    <a:solidFill>
                      <a:srgbClr val="0000FF"/>
                    </a:solidFill>
                  </a:rPr>
                  <a:t>, </a:t>
                </a:r>
                <a:r>
                  <a:rPr lang="en-US" sz="2200" dirty="0">
                    <a:solidFill>
                      <a:srgbClr val="0000FF"/>
                    </a:solidFill>
                  </a:rPr>
                  <a:t>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d>
                      <m:dPr>
                        <m:ctrlP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𝑐𝑜𝑛𝑠𝑡𝑎𝑛𝑡</m:t>
                    </m:r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𝑉𝑜𝑢𝑡</m:t>
                    </m:r>
                  </m:oMath>
                </a14:m>
                <a:endParaRPr lang="en-US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5D415A5-8FA9-446B-BC1A-E2033ADBC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93" y="6128488"/>
                <a:ext cx="6170866" cy="430887"/>
              </a:xfrm>
              <a:prstGeom prst="rect">
                <a:avLst/>
              </a:prstGeom>
              <a:blipFill>
                <a:blip r:embed="rId23"/>
                <a:stretch>
                  <a:fillRect l="-1285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4264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2E3171-1EB0-4BBA-89BC-6FED1DF06EA3}"/>
              </a:ext>
            </a:extLst>
          </p:cNvPr>
          <p:cNvSpPr/>
          <p:nvPr/>
        </p:nvSpPr>
        <p:spPr bwMode="auto">
          <a:xfrm>
            <a:off x="679731" y="5842982"/>
            <a:ext cx="3367057" cy="8309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68BDF-5714-40D1-89AE-99138A51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Boost dc-dc Converter (</a:t>
            </a:r>
            <a:r>
              <a:rPr lang="en-US" sz="2800" dirty="0" err="1"/>
              <a:t>cont</a:t>
            </a:r>
            <a:r>
              <a:rPr lang="en-US" sz="2800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75581-CFDE-4C86-9F20-299E2A812C74}"/>
              </a:ext>
            </a:extLst>
          </p:cNvPr>
          <p:cNvSpPr txBox="1"/>
          <p:nvPr/>
        </p:nvSpPr>
        <p:spPr>
          <a:xfrm>
            <a:off x="5338769" y="8153400"/>
            <a:ext cx="4087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q(t) = 0</a:t>
            </a:r>
            <a:r>
              <a:rPr lang="en-US" sz="2000" dirty="0"/>
              <a:t>,  </a:t>
            </a:r>
            <a:r>
              <a:rPr lang="en-US" sz="2000" b="1" i="1" dirty="0" err="1"/>
              <a:t>i</a:t>
            </a:r>
            <a:r>
              <a:rPr lang="en-US" sz="2000" b="1" i="1" baseline="-25000" dirty="0" err="1"/>
              <a:t>L</a:t>
            </a:r>
            <a:r>
              <a:rPr lang="en-US" sz="2000" b="1" i="1" baseline="-25000" dirty="0"/>
              <a:t> </a:t>
            </a:r>
            <a:r>
              <a:rPr lang="en-US" sz="2000" dirty="0"/>
              <a:t>requires a path (KCL) 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diode</a:t>
            </a:r>
            <a:r>
              <a:rPr lang="en-US" sz="2000" dirty="0"/>
              <a:t> is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fwd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biased </a:t>
            </a:r>
            <a:r>
              <a:rPr lang="en-US" sz="2000" dirty="0">
                <a:sym typeface="Wingdings" panose="05000000000000000000" pitchFamily="2" charset="2"/>
              </a:rPr>
              <a:t> on /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conducts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934792-0648-4CA1-8CBA-3183FEE9BA61}"/>
                  </a:ext>
                </a:extLst>
              </p:cNvPr>
              <p:cNvSpPr txBox="1"/>
              <p:nvPr/>
            </p:nvSpPr>
            <p:spPr>
              <a:xfrm>
                <a:off x="533400" y="1974550"/>
                <a:ext cx="32990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Applying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=0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934792-0648-4CA1-8CBA-3183FEE9B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974550"/>
                <a:ext cx="3299045" cy="461665"/>
              </a:xfrm>
              <a:prstGeom prst="rect">
                <a:avLst/>
              </a:prstGeom>
              <a:blipFill>
                <a:blip r:embed="rId4"/>
                <a:stretch>
                  <a:fillRect l="-295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C7179100-D745-492B-85D0-85125F30EF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901802"/>
              </p:ext>
            </p:extLst>
          </p:nvPr>
        </p:nvGraphicFramePr>
        <p:xfrm>
          <a:off x="1039011" y="2615986"/>
          <a:ext cx="4048125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6" name="Equation" r:id="rId5" imgW="4394160" imgH="1625400" progId="Equation.DSMT4">
                  <p:embed/>
                </p:oleObj>
              </mc:Choice>
              <mc:Fallback>
                <p:oleObj name="Equation" r:id="rId5" imgW="4394160" imgH="162540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C7179100-D745-492B-85D0-85125F30EF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39011" y="2615986"/>
                        <a:ext cx="4048125" cy="149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8B6E9BD4-4F1E-4C2D-A1D4-8178763A08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011036"/>
              </p:ext>
            </p:extLst>
          </p:nvPr>
        </p:nvGraphicFramePr>
        <p:xfrm>
          <a:off x="1032934" y="4153301"/>
          <a:ext cx="3859212" cy="123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7" name="Equation" r:id="rId7" imgW="4190760" imgH="1333440" progId="Equation.DSMT4">
                  <p:embed/>
                </p:oleObj>
              </mc:Choice>
              <mc:Fallback>
                <p:oleObj name="Equation" r:id="rId7" imgW="4190760" imgH="133344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8B6E9BD4-4F1E-4C2D-A1D4-8178763A08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32934" y="4153301"/>
                        <a:ext cx="3859212" cy="1230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77F2D29F-3082-4D49-AAC9-4AC6531E5E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793747"/>
              </p:ext>
            </p:extLst>
          </p:nvPr>
        </p:nvGraphicFramePr>
        <p:xfrm>
          <a:off x="911225" y="5903913"/>
          <a:ext cx="305276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8" name="Equation" r:id="rId9" imgW="3314520" imgH="787320" progId="Equation.DSMT4">
                  <p:embed/>
                </p:oleObj>
              </mc:Choice>
              <mc:Fallback>
                <p:oleObj name="Equation" r:id="rId9" imgW="3314520" imgH="78732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77F2D29F-3082-4D49-AAC9-4AC6531E5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11225" y="5903913"/>
                        <a:ext cx="3052763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6645CBF8-A858-4BFB-A1E1-A982E59A4156}"/>
              </a:ext>
            </a:extLst>
          </p:cNvPr>
          <p:cNvSpPr/>
          <p:nvPr/>
        </p:nvSpPr>
        <p:spPr bwMode="auto">
          <a:xfrm flipH="1">
            <a:off x="4191000" y="6096000"/>
            <a:ext cx="533400" cy="350837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D7EA5D-848B-4A44-AC56-F0882478C993}"/>
              </a:ext>
            </a:extLst>
          </p:cNvPr>
          <p:cNvSpPr txBox="1"/>
          <p:nvPr/>
        </p:nvSpPr>
        <p:spPr>
          <a:xfrm>
            <a:off x="4953000" y="5830669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 D is controlled, the dc-dc converter delivers </a:t>
            </a:r>
            <a:r>
              <a:rPr lang="en-US" sz="2400" i="1" dirty="0" err="1"/>
              <a:t>V</a:t>
            </a:r>
            <a:r>
              <a:rPr lang="en-US" sz="2400" i="1" baseline="-25000" dirty="0" err="1"/>
              <a:t>out</a:t>
            </a:r>
            <a:r>
              <a:rPr lang="en-US" sz="2400" i="1" dirty="0"/>
              <a:t> &gt; V</a:t>
            </a:r>
            <a:r>
              <a:rPr lang="en-US" sz="2400" i="1" baseline="-25000" dirty="0"/>
              <a:t>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7DB7644-7A66-455E-8D71-F53F025A548D}"/>
                  </a:ext>
                </a:extLst>
              </p:cNvPr>
              <p:cNvSpPr txBox="1"/>
              <p:nvPr/>
            </p:nvSpPr>
            <p:spPr>
              <a:xfrm>
                <a:off x="6172200" y="1676400"/>
                <a:ext cx="2438400" cy="830997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sz="2400" dirty="0"/>
                  <a:t> D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(0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≤1)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7DB7644-7A66-455E-8D71-F53F025A5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1676400"/>
                <a:ext cx="2438400" cy="830997"/>
              </a:xfrm>
              <a:prstGeom prst="rect">
                <a:avLst/>
              </a:prstGeom>
              <a:blipFill>
                <a:blip r:embed="rId13"/>
                <a:stretch>
                  <a:fillRect t="-3521" b="-4930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FB50C87-1800-48CC-9722-42FBBB386C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422470"/>
              </p:ext>
            </p:extLst>
          </p:nvPr>
        </p:nvGraphicFramePr>
        <p:xfrm>
          <a:off x="581902" y="1453497"/>
          <a:ext cx="4246563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9" name="Equation" r:id="rId14" imgW="4609800" imgH="406080" progId="Equation.DSMT4">
                  <p:embed/>
                </p:oleObj>
              </mc:Choice>
              <mc:Fallback>
                <p:oleObj name="Equation" r:id="rId14" imgW="4609800" imgH="40608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7E5BF36C-67A1-439D-BB12-0B72848793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81902" y="1453497"/>
                        <a:ext cx="4246563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203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8BDF-5714-40D1-89AE-99138A51D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4666"/>
            <a:ext cx="8001000" cy="777139"/>
          </a:xfrm>
        </p:spPr>
        <p:txBody>
          <a:bodyPr/>
          <a:lstStyle/>
          <a:p>
            <a:r>
              <a:rPr lang="en-US" sz="2800" dirty="0"/>
              <a:t>Boost Converter Waveforms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75581-CFDE-4C86-9F20-299E2A812C74}"/>
              </a:ext>
            </a:extLst>
          </p:cNvPr>
          <p:cNvSpPr txBox="1"/>
          <p:nvPr/>
        </p:nvSpPr>
        <p:spPr>
          <a:xfrm>
            <a:off x="5338769" y="8153400"/>
            <a:ext cx="4087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q(t) = 0</a:t>
            </a:r>
            <a:r>
              <a:rPr lang="en-US" sz="2000" dirty="0"/>
              <a:t>,  </a:t>
            </a:r>
            <a:r>
              <a:rPr lang="en-US" sz="2000" b="1" i="1" dirty="0" err="1"/>
              <a:t>i</a:t>
            </a:r>
            <a:r>
              <a:rPr lang="en-US" sz="2000" b="1" i="1" baseline="-25000" dirty="0" err="1"/>
              <a:t>L</a:t>
            </a:r>
            <a:r>
              <a:rPr lang="en-US" sz="2000" b="1" i="1" baseline="-25000" dirty="0"/>
              <a:t> </a:t>
            </a:r>
            <a:r>
              <a:rPr lang="en-US" sz="2000" dirty="0"/>
              <a:t>requires a path (KCL) 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diode</a:t>
            </a:r>
            <a:r>
              <a:rPr lang="en-US" sz="2000" dirty="0"/>
              <a:t> is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fwd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biased </a:t>
            </a:r>
            <a:r>
              <a:rPr lang="en-US" sz="2000" dirty="0">
                <a:sym typeface="Wingdings" panose="05000000000000000000" pitchFamily="2" charset="2"/>
              </a:rPr>
              <a:t> on /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conducts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B4DC908-0215-4ECF-AD74-A3D500A2CE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16585" y="1489459"/>
          <a:ext cx="3768006" cy="1334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65" name="CorelDRAW" r:id="rId4" imgW="6227698" imgH="2204547" progId="CorelDraw.Graphic.18">
                  <p:embed/>
                </p:oleObj>
              </mc:Choice>
              <mc:Fallback>
                <p:oleObj name="CorelDRAW" r:id="rId4" imgW="6227698" imgH="2204547" progId="CorelDraw.Graphic.18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B4DC908-0215-4ECF-AD74-A3D500A2CE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16585" y="1489459"/>
                        <a:ext cx="3768006" cy="1334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E3C1C3E-107C-40A2-8F54-64B55BDAC3C5}"/>
              </a:ext>
            </a:extLst>
          </p:cNvPr>
          <p:cNvSpPr txBox="1"/>
          <p:nvPr/>
        </p:nvSpPr>
        <p:spPr>
          <a:xfrm>
            <a:off x="76200" y="4876800"/>
            <a:ext cx="4298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L:  </a:t>
            </a:r>
            <a:r>
              <a:rPr lang="en-US" sz="2000" dirty="0"/>
              <a:t>Effectively a dc </a:t>
            </a:r>
            <a:r>
              <a:rPr lang="en-US" sz="2000" b="1" dirty="0">
                <a:solidFill>
                  <a:srgbClr val="0000FF"/>
                </a:solidFill>
              </a:rPr>
              <a:t>I source </a:t>
            </a:r>
            <a:r>
              <a:rPr lang="en-US" sz="1600" dirty="0"/>
              <a:t>(w/ ripple)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C:  </a:t>
            </a:r>
            <a:r>
              <a:rPr lang="en-US" sz="2000" dirty="0"/>
              <a:t>Effectively a dc </a:t>
            </a:r>
            <a:r>
              <a:rPr lang="en-US" sz="2000" b="1" dirty="0">
                <a:solidFill>
                  <a:srgbClr val="C00000"/>
                </a:solidFill>
              </a:rPr>
              <a:t>V source </a:t>
            </a:r>
            <a:r>
              <a:rPr lang="en-US" sz="1600" dirty="0"/>
              <a:t>(w/ ripple)</a:t>
            </a:r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91B793-5752-452A-AFCE-E7ED3B883120}"/>
              </a:ext>
            </a:extLst>
          </p:cNvPr>
          <p:cNvSpPr/>
          <p:nvPr/>
        </p:nvSpPr>
        <p:spPr>
          <a:xfrm>
            <a:off x="5022198" y="6346390"/>
            <a:ext cx="38623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6"/>
              </a:rPr>
              <a:t>https://en.wikipedia.org/wiki/Boost_converter</a:t>
            </a:r>
            <a:r>
              <a:rPr lang="en-US" sz="1400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2C6D52-C98F-4098-B349-A3C1DA4AFF68}"/>
              </a:ext>
            </a:extLst>
          </p:cNvPr>
          <p:cNvGrpSpPr/>
          <p:nvPr/>
        </p:nvGrpSpPr>
        <p:grpSpPr>
          <a:xfrm>
            <a:off x="381000" y="3187607"/>
            <a:ext cx="3367057" cy="830997"/>
            <a:chOff x="381000" y="3187607"/>
            <a:chExt cx="3367057" cy="8309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58CCF9-66B1-49E0-BB7D-646C5D855FCF}"/>
                </a:ext>
              </a:extLst>
            </p:cNvPr>
            <p:cNvSpPr/>
            <p:nvPr/>
          </p:nvSpPr>
          <p:spPr bwMode="auto">
            <a:xfrm>
              <a:off x="381000" y="3187607"/>
              <a:ext cx="3367057" cy="83099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gdings" pitchFamily="2" charset="2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7A995D89-E85C-474C-BDC5-C23D836770B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7735943"/>
                </p:ext>
              </p:extLst>
            </p:nvPr>
          </p:nvGraphicFramePr>
          <p:xfrm>
            <a:off x="612494" y="3257283"/>
            <a:ext cx="3052763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66" name="Equation" r:id="rId7" imgW="3314520" imgH="787320" progId="Equation.DSMT4">
                    <p:embed/>
                  </p:oleObj>
                </mc:Choice>
                <mc:Fallback>
                  <p:oleObj name="Equation" r:id="rId7" imgW="3314520" imgH="787320" progId="Equation.DSMT4">
                    <p:embed/>
                    <p:pic>
                      <p:nvPicPr>
                        <p:cNvPr id="39" name="Object 38">
                          <a:extLst>
                            <a:ext uri="{FF2B5EF4-FFF2-40B4-BE49-F238E27FC236}">
                              <a16:creationId xmlns:a16="http://schemas.microsoft.com/office/drawing/2014/main" id="{77F2D29F-3082-4D49-AAC9-4AC6531E5E6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12494" y="3257283"/>
                          <a:ext cx="3052763" cy="723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414E93A-02D8-4C29-87FC-B06EE12715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346929"/>
              </p:ext>
            </p:extLst>
          </p:nvPr>
        </p:nvGraphicFramePr>
        <p:xfrm>
          <a:off x="152400" y="1245432"/>
          <a:ext cx="4528726" cy="1726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67" name="CorelDRAW" r:id="rId9" imgW="7160598" imgH="2730385" progId="CorelDraw.Graphic.18">
                  <p:embed/>
                </p:oleObj>
              </mc:Choice>
              <mc:Fallback>
                <p:oleObj name="CorelDRAW" r:id="rId9" imgW="7160598" imgH="2730385" progId="CorelDraw.Graphic.18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3987C44-6BF7-454B-9530-E344FDB088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2400" y="1245432"/>
                        <a:ext cx="4528726" cy="17267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picture containing sky&#10;&#10;Description generated with very high confidence">
            <a:extLst>
              <a:ext uri="{FF2B5EF4-FFF2-40B4-BE49-F238E27FC236}">
                <a16:creationId xmlns:a16="http://schemas.microsoft.com/office/drawing/2014/main" id="{9F7B90C7-1D27-465E-867D-EF68D6E29F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28" y="2842280"/>
            <a:ext cx="5017973" cy="354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40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04475-D52C-48E4-BCFE-61A327F43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Other dc-dc converters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444D7F-6972-461A-B6F5-004E42C91D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Many converter topologies have been proposed</a:t>
                </a:r>
              </a:p>
              <a:p>
                <a:r>
                  <a:rPr lang="en-US" dirty="0"/>
                  <a:t>E.g. </a:t>
                </a:r>
                <a:r>
                  <a:rPr lang="en-US" dirty="0" err="1"/>
                  <a:t>flyback</a:t>
                </a:r>
                <a:r>
                  <a:rPr lang="en-US" dirty="0"/>
                  <a:t>, buck-boost, etc.</a:t>
                </a:r>
              </a:p>
              <a:p>
                <a:r>
                  <a:rPr lang="en-US" dirty="0"/>
                  <a:t>Each involves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Some provide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buck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boost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Others w/o limits (</a:t>
                </a:r>
                <a:r>
                  <a:rPr lang="en-US" dirty="0" err="1"/>
                  <a:t>flyback</a:t>
                </a:r>
                <a:r>
                  <a:rPr lang="en-US" dirty="0"/>
                  <a:t>, boost)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00FF"/>
                    </a:solidFill>
                  </a:rPr>
                  <a:t>ECE 464:  Power Electronics</a:t>
                </a:r>
              </a:p>
              <a:p>
                <a:r>
                  <a:rPr lang="en-US" dirty="0">
                    <a:solidFill>
                      <a:srgbClr val="0000FF"/>
                    </a:solidFill>
                  </a:rPr>
                  <a:t>ECE 469:  Power Electronics Lab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444D7F-6972-461A-B6F5-004E42C91D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80" t="-3589" b="-29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4B249-CAB8-4D0A-A466-6204B1D2E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2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001000" cy="1066800"/>
          </a:xfrm>
        </p:spPr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335543" y="1752600"/>
            <a:ext cx="8625840" cy="2512907"/>
          </a:xfrm>
        </p:spPr>
        <p:txBody>
          <a:bodyPr/>
          <a:lstStyle/>
          <a:p>
            <a:r>
              <a:rPr lang="en-US" sz="2400" dirty="0"/>
              <a:t>Quiz on HW 5 today</a:t>
            </a:r>
          </a:p>
          <a:p>
            <a:r>
              <a:rPr lang="en-US" sz="2400" dirty="0"/>
              <a:t>Exam 1 is on Thursday (1 Mar) in this room</a:t>
            </a:r>
          </a:p>
          <a:p>
            <a:pPr lvl="1"/>
            <a:r>
              <a:rPr lang="en-US" sz="2000" dirty="0"/>
              <a:t>closed book </a:t>
            </a:r>
          </a:p>
          <a:p>
            <a:pPr lvl="1"/>
            <a:r>
              <a:rPr lang="en-US" sz="2000" dirty="0"/>
              <a:t>closed notes </a:t>
            </a:r>
          </a:p>
          <a:p>
            <a:pPr lvl="1"/>
            <a:r>
              <a:rPr lang="en-US" sz="2000" dirty="0"/>
              <a:t>Bring a standard calculator (no smart phones) &amp; one 8.5” x 11” note sheet (front and back) (provided)</a:t>
            </a:r>
          </a:p>
          <a:p>
            <a:pPr lvl="1"/>
            <a:r>
              <a:rPr lang="en-US" sz="2000" dirty="0"/>
              <a:t>Covers material up to PV arrays – but not </a:t>
            </a:r>
            <a:r>
              <a:rPr lang="en-US" sz="2000"/>
              <a:t>including dc-dc </a:t>
            </a:r>
            <a:r>
              <a:rPr lang="en-US" sz="2000" dirty="0"/>
              <a:t>converters</a:t>
            </a:r>
          </a:p>
          <a:p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316D-AC1D-46B8-B0E3-C7C748DBF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Fundamental Operational Principles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A44F94-F8F8-41D7-9A2E-3BEA1F5A6A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760" y="1280160"/>
                <a:ext cx="8001000" cy="5273040"/>
              </a:xfrm>
            </p:spPr>
            <p:txBody>
              <a:bodyPr/>
              <a:lstStyle/>
              <a:p>
                <a:pPr marL="684213" indent="-684213">
                  <a:spcBef>
                    <a:spcPts val="1800"/>
                  </a:spcBef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=0,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=0 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684213" indent="-684213">
                  <a:spcBef>
                    <a:spcPts val="1800"/>
                  </a:spcBef>
                  <a:buFont typeface="+mj-lt"/>
                  <a:buAutoNum type="arabicPeriod"/>
                </a:pPr>
                <a:r>
                  <a:rPr lang="en-US" dirty="0"/>
                  <a:t>Operate in 1 of 2 States:</a:t>
                </a:r>
              </a:p>
              <a:p>
                <a:pPr marL="684213" lvl="1" indent="-223838">
                  <a:spcBef>
                    <a:spcPts val="600"/>
                  </a:spcBef>
                </a:pPr>
                <a:r>
                  <a:rPr lang="en-US" dirty="0"/>
                  <a:t>switch on, diode off </a:t>
                </a:r>
              </a:p>
              <a:p>
                <a:pPr marL="684213" lvl="1" indent="-223838">
                  <a:spcBef>
                    <a:spcPts val="600"/>
                  </a:spcBef>
                </a:pPr>
                <a:r>
                  <a:rPr lang="en-US" dirty="0"/>
                  <a:t>switch off, diode on </a:t>
                </a:r>
              </a:p>
              <a:p>
                <a:pPr marL="684213" indent="-684213">
                  <a:spcBef>
                    <a:spcPts val="1800"/>
                  </a:spcBef>
                  <a:buFont typeface="+mj-lt"/>
                  <a:buAutoNum type="arabicPeriod"/>
                </a:pPr>
                <a:r>
                  <a:rPr lang="en-US" dirty="0"/>
                  <a:t>Large </a:t>
                </a:r>
                <a:r>
                  <a:rPr lang="en-US" b="1" dirty="0">
                    <a:solidFill>
                      <a:srgbClr val="0000FF"/>
                    </a:solidFill>
                  </a:rPr>
                  <a:t>L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rgbClr val="C00000"/>
                    </a:solidFill>
                  </a:rPr>
                  <a:t>C</a:t>
                </a:r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</a:p>
              <a:p>
                <a:pPr marL="684213" indent="-684213">
                  <a:spcBef>
                    <a:spcPts val="1800"/>
                  </a:spcBef>
                  <a:buFont typeface="+mj-lt"/>
                  <a:buAutoNum type="arabicPeriod"/>
                </a:pPr>
                <a:endParaRPr lang="en-US" dirty="0">
                  <a:sym typeface="Wingdings" panose="05000000000000000000" pitchFamily="2" charset="2"/>
                </a:endParaRPr>
              </a:p>
              <a:p>
                <a:pPr marL="684213" indent="-684213">
                  <a:spcBef>
                    <a:spcPts val="1800"/>
                  </a:spcBef>
                  <a:buFont typeface="+mj-lt"/>
                  <a:buAutoNum type="arabicPeriod"/>
                </a:pPr>
                <a:endParaRPr lang="en-US" dirty="0">
                  <a:sym typeface="Wingdings" panose="05000000000000000000" pitchFamily="2" charset="2"/>
                </a:endParaRPr>
              </a:p>
              <a:p>
                <a:pPr marL="684213" indent="-684213">
                  <a:spcBef>
                    <a:spcPts val="1800"/>
                  </a:spcBef>
                  <a:buFont typeface="+mj-lt"/>
                  <a:buAutoNum type="arabicPeriod"/>
                </a:pPr>
                <a:endParaRPr lang="en-US" dirty="0">
                  <a:sym typeface="Wingdings" panose="05000000000000000000" pitchFamily="2" charset="2"/>
                </a:endParaRPr>
              </a:p>
              <a:p>
                <a:pPr marL="684213" indent="-684213">
                  <a:spcBef>
                    <a:spcPts val="1800"/>
                  </a:spcBef>
                  <a:buFont typeface="+mj-lt"/>
                  <a:buAutoNum type="arabicPeriod"/>
                </a:pPr>
                <a:endParaRPr lang="en-US" dirty="0">
                  <a:sym typeface="Wingdings" panose="05000000000000000000" pitchFamily="2" charset="2"/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ym typeface="Wingdings" panose="05000000000000000000" pitchFamily="2" charset="2"/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A44F94-F8F8-41D7-9A2E-3BEA1F5A6A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760" y="1280160"/>
                <a:ext cx="8001000" cy="5273040"/>
              </a:xfrm>
              <a:blipFill>
                <a:blip r:embed="rId7"/>
                <a:stretch>
                  <a:fillRect l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314E4-20B5-4B78-B66C-86841BD60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35D0FE-389D-45B0-AB7D-B858C45093B4}"/>
              </a:ext>
            </a:extLst>
          </p:cNvPr>
          <p:cNvSpPr txBox="1"/>
          <p:nvPr/>
        </p:nvSpPr>
        <p:spPr>
          <a:xfrm>
            <a:off x="3398146" y="3505200"/>
            <a:ext cx="556260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L:  </a:t>
            </a:r>
            <a:r>
              <a:rPr lang="en-US" sz="2400" dirty="0"/>
              <a:t>Effectively a dc </a:t>
            </a:r>
            <a:r>
              <a:rPr lang="en-US" sz="2400" b="1" dirty="0">
                <a:solidFill>
                  <a:srgbClr val="0000FF"/>
                </a:solidFill>
              </a:rPr>
              <a:t>I source </a:t>
            </a:r>
            <a:r>
              <a:rPr lang="en-US" sz="1800" dirty="0"/>
              <a:t>(w/ ripple)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C:  </a:t>
            </a:r>
            <a:r>
              <a:rPr lang="en-US" sz="2400" dirty="0"/>
              <a:t>Effectively a dc </a:t>
            </a:r>
            <a:r>
              <a:rPr lang="en-US" sz="2400" b="1" dirty="0">
                <a:solidFill>
                  <a:srgbClr val="C00000"/>
                </a:solidFill>
              </a:rPr>
              <a:t>V source </a:t>
            </a:r>
            <a:r>
              <a:rPr lang="en-US" sz="1800" dirty="0"/>
              <a:t>(w/ ripple)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C6A54D-78B0-4B72-BD2E-B5CF921F73F4}"/>
                  </a:ext>
                </a:extLst>
              </p:cNvPr>
              <p:cNvSpPr txBox="1"/>
              <p:nvPr/>
            </p:nvSpPr>
            <p:spPr>
              <a:xfrm>
                <a:off x="3906690" y="4429230"/>
                <a:ext cx="2562689" cy="975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𝑜𝑢𝑡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(1−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C6A54D-78B0-4B72-BD2E-B5CF921F7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690" y="4429230"/>
                <a:ext cx="2562689" cy="9753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C31445-7316-4676-BADF-53A2E393C0EB}"/>
                  </a:ext>
                </a:extLst>
              </p:cNvPr>
              <p:cNvSpPr txBox="1"/>
              <p:nvPr/>
            </p:nvSpPr>
            <p:spPr>
              <a:xfrm>
                <a:off x="5245119" y="5882670"/>
                <a:ext cx="1868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C31445-7316-4676-BADF-53A2E393C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5119" y="5882670"/>
                <a:ext cx="1868653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90E21B9-EC43-439B-8914-FDF4B695C0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828367"/>
              </p:ext>
            </p:extLst>
          </p:nvPr>
        </p:nvGraphicFramePr>
        <p:xfrm>
          <a:off x="1735138" y="5285099"/>
          <a:ext cx="2836862" cy="1517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8" name="CorelDRAW" r:id="rId10" imgW="4758316" imgH="2544795" progId="CorelDraw.Graphic.18">
                  <p:embed/>
                </p:oleObj>
              </mc:Choice>
              <mc:Fallback>
                <p:oleObj name="CorelDRAW" r:id="rId10" imgW="4758316" imgH="254479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35138" y="5285099"/>
                        <a:ext cx="2836862" cy="1517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724CF36-2087-489D-BC1E-7ED3AE79CF64}"/>
                  </a:ext>
                </a:extLst>
              </p:cNvPr>
              <p:cNvSpPr/>
              <p:nvPr/>
            </p:nvSpPr>
            <p:spPr>
              <a:xfrm>
                <a:off x="324565" y="4652952"/>
                <a:ext cx="342638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14350" indent="-514350">
                  <a:buFont typeface="+mj-lt"/>
                  <a:buAutoNum type="arabicPeriod" startAt="4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𝑜𝑢𝑡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𝐷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 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or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724CF36-2087-489D-BC1E-7ED3AE79CF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65" y="4652952"/>
                <a:ext cx="3426387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02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25B4-CC6A-40B4-B19F-8A5944622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Back to Our “Matching Problem(</a:t>
            </a:r>
            <a:r>
              <a:rPr lang="en-US" sz="2800" dirty="0" err="1"/>
              <a:t>cont</a:t>
            </a:r>
            <a:r>
              <a:rPr lang="en-US" sz="28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BAF62-02C8-4961-AE36-0D3ABE76E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93" y="1266604"/>
            <a:ext cx="4892040" cy="496901"/>
          </a:xfrm>
        </p:spPr>
        <p:txBody>
          <a:bodyPr/>
          <a:lstStyle/>
          <a:p>
            <a:r>
              <a:rPr lang="en-US" sz="2400" dirty="0"/>
              <a:t>Use Conversion Circuit: </a:t>
            </a:r>
          </a:p>
          <a:p>
            <a:pPr marL="0" indent="0">
              <a:buNone/>
            </a:pPr>
            <a:r>
              <a:rPr lang="en-US" sz="2400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CBD75-AF70-43F1-974B-4FCD8931A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A0072-F554-47CC-BC03-FD5A0D2B8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231" y="2034824"/>
            <a:ext cx="3918632" cy="2195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503115-5B58-4B96-AAAE-75F914A22968}"/>
              </a:ext>
            </a:extLst>
          </p:cNvPr>
          <p:cNvSpPr txBox="1"/>
          <p:nvPr/>
        </p:nvSpPr>
        <p:spPr>
          <a:xfrm>
            <a:off x="5951935" y="5461752"/>
            <a:ext cx="2976562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FIGURE 5.40 The </a:t>
            </a:r>
            <a:r>
              <a:rPr lang="en-US" sz="1600" i="1" dirty="0">
                <a:solidFill>
                  <a:srgbClr val="000000"/>
                </a:solidFill>
              </a:rPr>
              <a:t>I–V</a:t>
            </a:r>
            <a:r>
              <a:rPr lang="en-US" sz="1600" dirty="0">
                <a:solidFill>
                  <a:srgbClr val="000000"/>
                </a:solidFill>
              </a:rPr>
              <a:t> curve and power output for a PV module.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Masters, Gilbert M. </a:t>
            </a:r>
            <a:r>
              <a:rPr lang="en-US" sz="1200" i="1" dirty="0">
                <a:solidFill>
                  <a:srgbClr val="000000"/>
                </a:solidFill>
              </a:rPr>
              <a:t>Renewable and Efficient Electric Power Systems, 2nd Edition</a:t>
            </a:r>
            <a:r>
              <a:rPr lang="en-US" sz="1200" dirty="0">
                <a:solidFill>
                  <a:srgbClr val="000000"/>
                </a:solidFill>
              </a:rPr>
              <a:t>. Wiley-Blackwell</a:t>
            </a:r>
            <a:endParaRPr lang="en-US" sz="1200" dirty="0">
              <a:solidFill>
                <a:srgbClr val="000000"/>
              </a:solidFill>
              <a:effectLst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BF419C-448D-47FF-82C5-5E8E24B15C6E}"/>
              </a:ext>
            </a:extLst>
          </p:cNvPr>
          <p:cNvCxnSpPr>
            <a:cxnSpLocks/>
          </p:cNvCxnSpPr>
          <p:nvPr/>
        </p:nvCxnSpPr>
        <p:spPr bwMode="auto">
          <a:xfrm flipV="1">
            <a:off x="5129025" y="2946595"/>
            <a:ext cx="3766741" cy="1059904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D2687E-1D1A-4E1D-ADE8-7698B856F46F}"/>
                  </a:ext>
                </a:extLst>
              </p:cNvPr>
              <p:cNvSpPr txBox="1"/>
              <p:nvPr/>
            </p:nvSpPr>
            <p:spPr>
              <a:xfrm>
                <a:off x="5785457" y="1469371"/>
                <a:ext cx="2514406" cy="526683"/>
              </a:xfrm>
              <a:prstGeom prst="rect">
                <a:avLst/>
              </a:prstGeom>
              <a:solidFill>
                <a:srgbClr val="FFC000">
                  <a:alpha val="50196"/>
                </a:srgbClr>
              </a:solidFill>
              <a:ln w="28575">
                <a:solidFill>
                  <a:srgbClr val="FFC000">
                    <a:alpha val="49020"/>
                  </a:srgb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0000FF"/>
                    </a:solidFill>
                  </a:rPr>
                  <a:t>Load Line: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sz="18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18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𝑳𝒐𝒂𝒅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1800" b="1" i="1" dirty="0">
                    <a:solidFill>
                      <a:srgbClr val="0000FF"/>
                    </a:solidFill>
                  </a:rPr>
                  <a:t>V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D2687E-1D1A-4E1D-ADE8-7698B856F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457" y="1469371"/>
                <a:ext cx="2514406" cy="526683"/>
              </a:xfrm>
              <a:prstGeom prst="rect">
                <a:avLst/>
              </a:prstGeom>
              <a:blipFill>
                <a:blip r:embed="rId9"/>
                <a:stretch>
                  <a:fillRect l="-1435"/>
                </a:stretch>
              </a:blipFill>
              <a:ln w="28575">
                <a:solidFill>
                  <a:srgbClr val="FFC000">
                    <a:alpha val="49020"/>
                  </a:srgb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c 10">
            <a:extLst>
              <a:ext uri="{FF2B5EF4-FFF2-40B4-BE49-F238E27FC236}">
                <a16:creationId xmlns:a16="http://schemas.microsoft.com/office/drawing/2014/main" id="{F7252D9B-30E0-4ADB-A93E-F4E8B7C5D037}"/>
              </a:ext>
            </a:extLst>
          </p:cNvPr>
          <p:cNvSpPr/>
          <p:nvPr/>
        </p:nvSpPr>
        <p:spPr bwMode="auto">
          <a:xfrm>
            <a:off x="7944616" y="1881983"/>
            <a:ext cx="553402" cy="1630980"/>
          </a:xfrm>
          <a:prstGeom prst="arc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9ED25CB-9132-4E9B-9E26-59FDE93A59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478833"/>
              </p:ext>
            </p:extLst>
          </p:nvPr>
        </p:nvGraphicFramePr>
        <p:xfrm>
          <a:off x="4977134" y="3132404"/>
          <a:ext cx="3445683" cy="911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6" name="CorelDRAW" r:id="rId10" imgW="4078242" imgH="1104704" progId="CorelDraw.Graphic.18">
                  <p:embed/>
                </p:oleObj>
              </mc:Choice>
              <mc:Fallback>
                <p:oleObj name="CorelDRAW" r:id="rId10" imgW="4078242" imgH="1104704" progId="CorelDraw.Graphic.18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99ED25CB-9132-4E9B-9E26-59FDE93A59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77134" y="3132404"/>
                        <a:ext cx="3445683" cy="911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D8F76D01-07E9-4D3F-B7D7-340FEACCDC2E}"/>
              </a:ext>
            </a:extLst>
          </p:cNvPr>
          <p:cNvSpPr/>
          <p:nvPr/>
        </p:nvSpPr>
        <p:spPr bwMode="auto">
          <a:xfrm>
            <a:off x="7893657" y="3128252"/>
            <a:ext cx="152400" cy="228600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BFEF0-E89C-4D95-9349-88D582D5C244}"/>
              </a:ext>
            </a:extLst>
          </p:cNvPr>
          <p:cNvSpPr txBox="1"/>
          <p:nvPr/>
        </p:nvSpPr>
        <p:spPr>
          <a:xfrm>
            <a:off x="8030218" y="4784511"/>
            <a:ext cx="990601" cy="523220"/>
          </a:xfrm>
          <a:prstGeom prst="rect">
            <a:avLst/>
          </a:prstGeom>
          <a:solidFill>
            <a:srgbClr val="FFC000">
              <a:alpha val="50980"/>
            </a:srgbClr>
          </a:solidFill>
          <a:ln w="28575">
            <a:solidFill>
              <a:srgbClr val="00B050">
                <a:alpha val="4902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Operating Point</a:t>
            </a:r>
            <a:endParaRPr lang="en-US" sz="1400" b="1" i="1" dirty="0">
              <a:solidFill>
                <a:srgbClr val="00B050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2FDC2703-C0FD-404E-895A-7DA3303C05D6}"/>
              </a:ext>
            </a:extLst>
          </p:cNvPr>
          <p:cNvSpPr/>
          <p:nvPr/>
        </p:nvSpPr>
        <p:spPr bwMode="auto">
          <a:xfrm>
            <a:off x="7696235" y="3773140"/>
            <a:ext cx="1219165" cy="2057924"/>
          </a:xfrm>
          <a:prstGeom prst="arc">
            <a:avLst>
              <a:gd name="adj1" fmla="val 16254730"/>
              <a:gd name="adj2" fmla="val 0"/>
            </a:avLst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102241-D8BB-47EA-A436-C5F534A0AB5F}"/>
              </a:ext>
            </a:extLst>
          </p:cNvPr>
          <p:cNvSpPr txBox="1"/>
          <p:nvPr/>
        </p:nvSpPr>
        <p:spPr>
          <a:xfrm>
            <a:off x="185374" y="4827693"/>
            <a:ext cx="5834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Match</a:t>
            </a:r>
            <a:r>
              <a:rPr lang="en-US" sz="2400" dirty="0"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load voltage </a:t>
            </a:r>
            <a:r>
              <a:rPr lang="en-US" sz="2400" dirty="0"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and </a:t>
            </a:r>
            <a:r>
              <a:rPr lang="en-US" sz="2400" b="1" dirty="0">
                <a:solidFill>
                  <a:srgbClr val="0000FF"/>
                </a:solidFill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PV panel voltage </a:t>
            </a:r>
            <a:r>
              <a:rPr lang="en-US" sz="2400" dirty="0"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to maximize power conversion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CE7760A-C765-4E45-B2B9-E328235BA5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585777"/>
              </p:ext>
            </p:extLst>
          </p:nvPr>
        </p:nvGraphicFramePr>
        <p:xfrm>
          <a:off x="669399" y="2061973"/>
          <a:ext cx="3855774" cy="2062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7" name="CorelDRAW" r:id="rId12" imgW="4758316" imgH="2544795" progId="CorelDraw.Graphic.18">
                  <p:embed/>
                </p:oleObj>
              </mc:Choice>
              <mc:Fallback>
                <p:oleObj name="CorelDRAW" r:id="rId12" imgW="4758316" imgH="2544795" progId="CorelDraw.Graphic.18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CE7760A-C765-4E45-B2B9-E328235BA5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9399" y="2061973"/>
                        <a:ext cx="3855774" cy="2062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967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(Back to) Maximum Power Point Trackers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228600" y="3448312"/>
            <a:ext cx="7696200" cy="32432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200" dirty="0"/>
              <a:t>Maximum Power Point Trackers (</a:t>
            </a:r>
            <a:r>
              <a:rPr lang="en-US" sz="2200" b="1" dirty="0">
                <a:solidFill>
                  <a:srgbClr val="0000FF"/>
                </a:solidFill>
              </a:rPr>
              <a:t>MPPTs</a:t>
            </a:r>
            <a:r>
              <a:rPr lang="en-US" sz="2200" dirty="0"/>
              <a:t>) are often an integral PV system component, especially grid-connected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solidFill>
                  <a:srgbClr val="C00000"/>
                </a:solidFill>
              </a:rPr>
              <a:t>Key Idea </a:t>
            </a:r>
            <a:r>
              <a:rPr lang="en-US" sz="2200" dirty="0"/>
              <a:t>-- As conditions change, </a:t>
            </a:r>
            <a:r>
              <a:rPr lang="en-US" sz="2200" b="1" dirty="0">
                <a:solidFill>
                  <a:srgbClr val="0000FF"/>
                </a:solidFill>
              </a:rPr>
              <a:t>Tuning</a:t>
            </a:r>
            <a:r>
              <a:rPr lang="en-US" sz="2200" dirty="0"/>
              <a:t> system’s I-V curve </a:t>
            </a:r>
            <a:r>
              <a:rPr lang="en-US" sz="2200" b="1" dirty="0">
                <a:solidFill>
                  <a:srgbClr val="0000FF"/>
                </a:solidFill>
              </a:rPr>
              <a:t>operating point </a:t>
            </a:r>
            <a:r>
              <a:rPr lang="en-US" sz="2200" dirty="0"/>
              <a:t>to stay near the “knee”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Buck-boost converter – DC to DC converter, can either “buck” (lower) or “boost” (raise) the voltage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solidFill>
                  <a:srgbClr val="0000FF"/>
                </a:solidFill>
              </a:rPr>
              <a:t>Varying</a:t>
            </a:r>
            <a:r>
              <a:rPr lang="en-US" sz="2200" dirty="0"/>
              <a:t> the buck-boost converter’s </a:t>
            </a:r>
            <a:r>
              <a:rPr lang="en-US" sz="2200" b="1" dirty="0">
                <a:solidFill>
                  <a:srgbClr val="0000FF"/>
                </a:solidFill>
              </a:rPr>
              <a:t>duty cycle </a:t>
            </a:r>
            <a:r>
              <a:rPr lang="en-US" sz="2200" dirty="0"/>
              <a:t>enables the </a:t>
            </a:r>
            <a:r>
              <a:rPr lang="en-US" sz="2200" b="1" dirty="0">
                <a:solidFill>
                  <a:srgbClr val="0000FF"/>
                </a:solidFill>
              </a:rPr>
              <a:t>“tuning”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0C166AD-10C3-4021-9C6D-55371F9F3B33}"/>
              </a:ext>
            </a:extLst>
          </p:cNvPr>
          <p:cNvSpPr txBox="1">
            <a:spLocks/>
          </p:cNvSpPr>
          <p:nvPr/>
        </p:nvSpPr>
        <p:spPr bwMode="auto">
          <a:xfrm>
            <a:off x="8534400" y="6477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1FF804-0402-4AD6-9B50-92E38C1CD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697" y="1274035"/>
            <a:ext cx="3918632" cy="219516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9AED57-ECC2-4BF7-AE50-A5B8C728035C}"/>
              </a:ext>
            </a:extLst>
          </p:cNvPr>
          <p:cNvCxnSpPr>
            <a:cxnSpLocks/>
          </p:cNvCxnSpPr>
          <p:nvPr/>
        </p:nvCxnSpPr>
        <p:spPr bwMode="auto">
          <a:xfrm flipV="1">
            <a:off x="4571491" y="2185806"/>
            <a:ext cx="3766741" cy="1059904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BAC23B2-D86F-4FE1-A6F6-A12E3FB68655}"/>
              </a:ext>
            </a:extLst>
          </p:cNvPr>
          <p:cNvSpPr txBox="1"/>
          <p:nvPr/>
        </p:nvSpPr>
        <p:spPr>
          <a:xfrm>
            <a:off x="7787424" y="1776527"/>
            <a:ext cx="1204176" cy="369332"/>
          </a:xfrm>
          <a:prstGeom prst="rect">
            <a:avLst/>
          </a:prstGeom>
          <a:solidFill>
            <a:srgbClr val="FFC000"/>
          </a:solidFill>
          <a:ln w="28575">
            <a:solidFill>
              <a:srgbClr val="FFC000">
                <a:alpha val="4902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Load Line</a:t>
            </a:r>
            <a:endParaRPr lang="en-US" sz="18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1D6CA71-61A7-48DC-84D6-1411F60C6A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090543"/>
              </p:ext>
            </p:extLst>
          </p:nvPr>
        </p:nvGraphicFramePr>
        <p:xfrm>
          <a:off x="4419600" y="2371615"/>
          <a:ext cx="3445683" cy="911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6" name="CorelDRAW" r:id="rId5" imgW="4078242" imgH="1104704" progId="CorelDraw.Graphic.18">
                  <p:embed/>
                </p:oleObj>
              </mc:Choice>
              <mc:Fallback>
                <p:oleObj name="CorelDRAW" r:id="rId5" imgW="4078242" imgH="1104704" progId="CorelDraw.Graphic.18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99ED25CB-9132-4E9B-9E26-59FDE93A59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9600" y="2371615"/>
                        <a:ext cx="3445683" cy="911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67B3D6F9-9398-43DD-8CBF-1F2023FFAE85}"/>
              </a:ext>
            </a:extLst>
          </p:cNvPr>
          <p:cNvSpPr/>
          <p:nvPr/>
        </p:nvSpPr>
        <p:spPr bwMode="auto">
          <a:xfrm>
            <a:off x="7336123" y="2367463"/>
            <a:ext cx="152400" cy="228600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A7F9C8A-7B61-4098-B0DD-2A3BC5451C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488209"/>
              </p:ext>
            </p:extLst>
          </p:nvPr>
        </p:nvGraphicFramePr>
        <p:xfrm>
          <a:off x="887835" y="1456981"/>
          <a:ext cx="3136006" cy="167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7" name="CorelDRAW" r:id="rId7" imgW="4758316" imgH="2544795" progId="CorelDraw.Graphic.18">
                  <p:embed/>
                </p:oleObj>
              </mc:Choice>
              <mc:Fallback>
                <p:oleObj name="CorelDRAW" r:id="rId7" imgW="4758316" imgH="2544795" progId="CorelDraw.Graphic.18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CE7760A-C765-4E45-B2B9-E328235BA5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87835" y="1456981"/>
                        <a:ext cx="3136006" cy="167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MPPTs – Example</a:t>
            </a: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>
          <a:xfrm>
            <a:off x="457200" y="1371599"/>
            <a:ext cx="8382000" cy="220980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/>
              <a:t>A </a:t>
            </a:r>
            <a:r>
              <a:rPr lang="en-US" sz="2400" b="1" dirty="0">
                <a:solidFill>
                  <a:srgbClr val="0000FF"/>
                </a:solidFill>
              </a:rPr>
              <a:t>PV module </a:t>
            </a:r>
            <a:r>
              <a:rPr lang="en-US" sz="2400" dirty="0"/>
              <a:t>has its MPP @ </a:t>
            </a:r>
            <a:r>
              <a:rPr lang="en-US" sz="2400" dirty="0" err="1"/>
              <a:t>V</a:t>
            </a:r>
            <a:r>
              <a:rPr lang="en-US" sz="2400" baseline="-25000" dirty="0" err="1"/>
              <a:t>m</a:t>
            </a:r>
            <a:r>
              <a:rPr lang="en-US" sz="2400" dirty="0"/>
              <a:t> = 17 V,  </a:t>
            </a:r>
            <a:r>
              <a:rPr lang="en-US" sz="2400" dirty="0" err="1"/>
              <a:t>I</a:t>
            </a:r>
            <a:r>
              <a:rPr lang="en-US" sz="2400" baseline="-25000" dirty="0" err="1"/>
              <a:t>m</a:t>
            </a:r>
            <a:r>
              <a:rPr lang="en-US" sz="2400" dirty="0"/>
              <a:t> = 6A.  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What should MPPT duty cycle be if the module is delivering power to a </a:t>
            </a:r>
            <a:r>
              <a:rPr lang="en-US" sz="2400" b="1" dirty="0">
                <a:solidFill>
                  <a:srgbClr val="0000FF"/>
                </a:solidFill>
              </a:rPr>
              <a:t>10 </a:t>
            </a:r>
            <a:r>
              <a:rPr lang="el-GR" sz="2400" b="1" dirty="0">
                <a:solidFill>
                  <a:srgbClr val="0000FF"/>
                </a:solidFill>
              </a:rPr>
              <a:t>Ω</a:t>
            </a:r>
            <a:r>
              <a:rPr lang="en-US" sz="2400" b="1" dirty="0">
                <a:solidFill>
                  <a:srgbClr val="0000FF"/>
                </a:solidFill>
              </a:rPr>
              <a:t> resistive load</a:t>
            </a:r>
            <a:r>
              <a:rPr lang="en-US" sz="2400" dirty="0"/>
              <a:t>?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Max power delivered by the PVs is 17V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400" dirty="0"/>
              <a:t>6A = 102W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524787"/>
              </p:ext>
            </p:extLst>
          </p:nvPr>
        </p:nvGraphicFramePr>
        <p:xfrm>
          <a:off x="1143000" y="3304229"/>
          <a:ext cx="639127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68" name="Equation" r:id="rId4" imgW="2844720" imgH="419040" progId="Equation.DSMT4">
                  <p:embed/>
                </p:oleObj>
              </mc:Choice>
              <mc:Fallback>
                <p:oleObj name="Equation" r:id="rId4" imgW="28447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304229"/>
                        <a:ext cx="6391275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C4F050-449B-4FB9-9FF0-9D6C4778AF3C}"/>
              </a:ext>
            </a:extLst>
          </p:cNvPr>
          <p:cNvSpPr txBox="1">
            <a:spLocks/>
          </p:cNvSpPr>
          <p:nvPr/>
        </p:nvSpPr>
        <p:spPr bwMode="auto">
          <a:xfrm>
            <a:off x="482444" y="4345822"/>
            <a:ext cx="8382000" cy="228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</a:pPr>
            <a:r>
              <a:rPr lang="en-US" sz="2400" b="1" kern="0" dirty="0">
                <a:solidFill>
                  <a:srgbClr val="C00000"/>
                </a:solidFill>
              </a:rPr>
              <a:t>Match</a:t>
            </a:r>
            <a:r>
              <a:rPr lang="en-US" sz="2400" kern="0" dirty="0"/>
              <a:t> </a:t>
            </a:r>
            <a:r>
              <a:rPr lang="en-US" sz="2400" b="1" kern="0" dirty="0">
                <a:solidFill>
                  <a:srgbClr val="0000FF"/>
                </a:solidFill>
              </a:rPr>
              <a:t>Panel V </a:t>
            </a:r>
            <a:r>
              <a:rPr lang="en-US" sz="2400" kern="0" dirty="0"/>
              <a:t>to </a:t>
            </a:r>
            <a:r>
              <a:rPr lang="en-US" sz="2400" b="1" kern="0" dirty="0">
                <a:solidFill>
                  <a:srgbClr val="0000FF"/>
                </a:solidFill>
              </a:rPr>
              <a:t>Load V</a:t>
            </a:r>
            <a:r>
              <a:rPr lang="en-US" sz="2400" kern="0" dirty="0"/>
              <a:t>:  Boost PV’s 17 V to Load’s 31.9 V</a:t>
            </a:r>
          </a:p>
          <a:p>
            <a:pPr>
              <a:buFontTx/>
            </a:pPr>
            <a:endParaRPr lang="en-US" sz="2400" kern="0" dirty="0"/>
          </a:p>
          <a:p>
            <a:pPr>
              <a:buFontTx/>
            </a:pPr>
            <a:endParaRPr lang="en-US" sz="2400" kern="0" dirty="0"/>
          </a:p>
          <a:p>
            <a:pPr>
              <a:buFontTx/>
            </a:pPr>
            <a:endParaRPr lang="en-US" sz="2400" kern="0" dirty="0"/>
          </a:p>
          <a:p>
            <a:pPr>
              <a:buFontTx/>
            </a:pPr>
            <a:r>
              <a:rPr lang="en-US" sz="2400" kern="0" dirty="0"/>
              <a:t>Solving:</a:t>
            </a:r>
          </a:p>
        </p:txBody>
      </p:sp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C2C51FEA-DF9C-41A9-8341-FFC2837ADB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076136"/>
              </p:ext>
            </p:extLst>
          </p:nvPr>
        </p:nvGraphicFramePr>
        <p:xfrm>
          <a:off x="2362200" y="5055885"/>
          <a:ext cx="2701997" cy="86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69" name="Equation" r:id="rId6" imgW="1396800" imgH="444240" progId="Equation.DSMT4">
                  <p:embed/>
                </p:oleObj>
              </mc:Choice>
              <mc:Fallback>
                <p:oleObj name="Equation" r:id="rId6" imgW="1396800" imgH="444240" progId="Equation.DSMT4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055885"/>
                        <a:ext cx="2701997" cy="86103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B6635905-3281-462E-9079-BBF274B5F8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121771"/>
              </p:ext>
            </p:extLst>
          </p:nvPr>
        </p:nvGraphicFramePr>
        <p:xfrm>
          <a:off x="4953000" y="5055885"/>
          <a:ext cx="2743200" cy="873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70" name="Equation" r:id="rId8" imgW="1358640" imgH="431640" progId="Equation.DSMT4">
                  <p:embed/>
                </p:oleObj>
              </mc:Choice>
              <mc:Fallback>
                <p:oleObj name="Equation" r:id="rId8" imgW="1358640" imgH="431640" progId="Equation.DSMT4">
                  <p:embed/>
                  <p:pic>
                    <p:nvPicPr>
                      <p:cNvPr id="51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5055885"/>
                        <a:ext cx="2743200" cy="87303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EE77A081-6DBC-4061-A1B8-7B85CE4894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566162"/>
              </p:ext>
            </p:extLst>
          </p:nvPr>
        </p:nvGraphicFramePr>
        <p:xfrm>
          <a:off x="2343501" y="6155355"/>
          <a:ext cx="1292225" cy="474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71" name="Equation" r:id="rId10" imgW="660240" imgH="203040" progId="Equation.DSMT4">
                  <p:embed/>
                </p:oleObj>
              </mc:Choice>
              <mc:Fallback>
                <p:oleObj name="Equation" r:id="rId10" imgW="660240" imgH="203040" progId="Equation.DSMT4">
                  <p:embed/>
                  <p:pic>
                    <p:nvPicPr>
                      <p:cNvPr id="51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3501" y="6155355"/>
                        <a:ext cx="1292225" cy="47404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0850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Grid-Connected Systems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381000" y="3075582"/>
            <a:ext cx="8272609" cy="3505200"/>
          </a:xfrm>
        </p:spPr>
        <p:txBody>
          <a:bodyPr/>
          <a:lstStyle/>
          <a:p>
            <a:r>
              <a:rPr lang="en-US" sz="2400" dirty="0"/>
              <a:t>Can have a combiner box and a single inverter or small inverters for each panel</a:t>
            </a:r>
          </a:p>
          <a:p>
            <a:r>
              <a:rPr lang="en-US" sz="2400" dirty="0"/>
              <a:t>Individual inverters make the system modular</a:t>
            </a:r>
          </a:p>
          <a:p>
            <a:r>
              <a:rPr lang="en-US" sz="2400" dirty="0"/>
              <a:t>Inverter sends AC power to utility service panel</a:t>
            </a:r>
          </a:p>
          <a:p>
            <a:r>
              <a:rPr lang="en-US" sz="2400" dirty="0"/>
              <a:t>Power conditioning unit (PCU) may include</a:t>
            </a:r>
          </a:p>
          <a:p>
            <a:pPr lvl="1"/>
            <a:r>
              <a:rPr lang="en-US" sz="2000" dirty="0"/>
              <a:t>MPPT</a:t>
            </a:r>
          </a:p>
          <a:p>
            <a:pPr lvl="1"/>
            <a:r>
              <a:rPr lang="en-US" sz="2000" dirty="0"/>
              <a:t>Ground-fault circuit interrupter (GFCI)</a:t>
            </a:r>
          </a:p>
          <a:p>
            <a:pPr lvl="1"/>
            <a:r>
              <a:rPr lang="en-US" sz="2000" dirty="0"/>
              <a:t>Circuitry to disconnect from grid if utility loses power</a:t>
            </a:r>
          </a:p>
          <a:p>
            <a:pPr lvl="1"/>
            <a:r>
              <a:rPr lang="en-US" sz="2000" dirty="0"/>
              <a:t>Battery bank to provide back-up power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472EB-D5DF-45B3-969E-23BBE1F18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0"/>
            <a:ext cx="4648200" cy="1693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446C29-084E-420A-A43B-3A02D0E328BD}"/>
              </a:ext>
            </a:extLst>
          </p:cNvPr>
          <p:cNvSpPr txBox="1"/>
          <p:nvPr/>
        </p:nvSpPr>
        <p:spPr>
          <a:xfrm>
            <a:off x="5486400" y="1899876"/>
            <a:ext cx="34283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FIGURE 6.1 Simplified grid-connected PV system with net metering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Masters, Gilbert M. </a:t>
            </a:r>
            <a:r>
              <a:rPr lang="en-US" sz="1200" i="1" dirty="0">
                <a:solidFill>
                  <a:srgbClr val="000000"/>
                </a:solidFill>
              </a:rPr>
              <a:t>Renewable and Efficient Electric Power Systems, 2nd Edition</a:t>
            </a:r>
            <a:r>
              <a:rPr lang="en-US" sz="1200" dirty="0">
                <a:solidFill>
                  <a:srgbClr val="000000"/>
                </a:solidFill>
              </a:rPr>
              <a:t>. Wiley-Blackwell</a:t>
            </a:r>
            <a:endParaRPr lang="en-US" sz="1200" dirty="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Grid-Connected PV System Components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A3B21D-A5C3-462B-A134-EC9B1D0E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68894"/>
            <a:ext cx="8429625" cy="3848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5117D1-4727-4BDC-BAC5-051B32F5F52B}"/>
              </a:ext>
            </a:extLst>
          </p:cNvPr>
          <p:cNvSpPr txBox="1"/>
          <p:nvPr/>
        </p:nvSpPr>
        <p:spPr>
          <a:xfrm>
            <a:off x="1700212" y="5638800"/>
            <a:ext cx="5943600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FIGURE 6.2 Principal components in a grid-connected PV system using a single inverter and a single utility meter.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Masters, Gilbert M. </a:t>
            </a:r>
            <a:r>
              <a:rPr lang="en-US" sz="1200" i="1" dirty="0">
                <a:solidFill>
                  <a:srgbClr val="000000"/>
                </a:solidFill>
              </a:rPr>
              <a:t>Renewable and Efficient Electric Power Systems, 2nd Edition</a:t>
            </a:r>
            <a:r>
              <a:rPr lang="en-US" sz="1200" dirty="0">
                <a:solidFill>
                  <a:srgbClr val="000000"/>
                </a:solidFill>
              </a:rPr>
              <a:t>. Wiley-Blackwell</a:t>
            </a:r>
            <a:endParaRPr lang="en-US" sz="1200" dirty="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Inverter Concept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01000" cy="1524000"/>
          </a:xfrm>
        </p:spPr>
        <p:txBody>
          <a:bodyPr/>
          <a:lstStyle/>
          <a:p>
            <a:r>
              <a:rPr lang="en-US" sz="2400" dirty="0"/>
              <a:t>Allows easy expansion</a:t>
            </a:r>
          </a:p>
          <a:p>
            <a:r>
              <a:rPr lang="en-US" sz="2400" dirty="0"/>
              <a:t>House distribution panel connections are simple</a:t>
            </a:r>
          </a:p>
          <a:p>
            <a:r>
              <a:rPr lang="en-US" sz="2400" dirty="0"/>
              <a:t>Lower $$ -- Less expensive DC cabling required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6AB43-7733-4674-96F9-F69E1BE36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690" y="3189306"/>
            <a:ext cx="5314950" cy="243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2C2A5C-D664-4861-BC1E-681DDB246C59}"/>
              </a:ext>
            </a:extLst>
          </p:cNvPr>
          <p:cNvSpPr txBox="1"/>
          <p:nvPr/>
        </p:nvSpPr>
        <p:spPr>
          <a:xfrm>
            <a:off x="1371600" y="5921412"/>
            <a:ext cx="6834188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FIGURE 6.3 An alternative to having a single MPPT/inverter for an entire array is to provide microinverters for each module.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Masters, Gilbert M. </a:t>
            </a:r>
            <a:r>
              <a:rPr lang="en-US" sz="1200" i="1" dirty="0">
                <a:solidFill>
                  <a:srgbClr val="000000"/>
                </a:solidFill>
              </a:rPr>
              <a:t>Renewable and Efficient Electric Power Systems, 2nd Edition</a:t>
            </a:r>
            <a:r>
              <a:rPr lang="en-US" sz="1200" dirty="0">
                <a:solidFill>
                  <a:srgbClr val="000000"/>
                </a:solidFill>
              </a:rPr>
              <a:t>. Wiley-Blackwell</a:t>
            </a:r>
            <a:endParaRPr lang="en-US" sz="1200" dirty="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Voltage-Sourced</a:t>
            </a:r>
            <a:br>
              <a:rPr lang="en-US" dirty="0"/>
            </a:br>
            <a:r>
              <a:rPr lang="en-US" dirty="0"/>
              <a:t>Inverter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01000" cy="2438400"/>
          </a:xfrm>
        </p:spPr>
        <p:txBody>
          <a:bodyPr/>
          <a:lstStyle/>
          <a:p>
            <a:r>
              <a:rPr lang="en-US" dirty="0"/>
              <a:t>Ideally inverter takes a dc input and produces a constant ac frequency output</a:t>
            </a:r>
          </a:p>
          <a:p>
            <a:pPr lvl="1"/>
            <a:r>
              <a:rPr lang="en-US" dirty="0"/>
              <a:t>Output often doesn’t look like a sine ware</a:t>
            </a:r>
          </a:p>
          <a:p>
            <a:pPr lvl="1"/>
            <a:r>
              <a:rPr lang="en-US" dirty="0"/>
              <a:t>Design goal is to minimize the harmonic content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3" t="9328" r="2217" b="36002"/>
          <a:stretch/>
        </p:blipFill>
        <p:spPr>
          <a:xfrm rot="-5400000">
            <a:off x="1737732" y="2358674"/>
            <a:ext cx="3382536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5334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Figure 6.7 from </a:t>
            </a:r>
            <a:r>
              <a:rPr lang="en-US" sz="1800" i="1" dirty="0"/>
              <a:t>Elements of Power Electronics </a:t>
            </a:r>
            <a:r>
              <a:rPr lang="en-US" sz="1800" dirty="0"/>
              <a:t>by Phil Krein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0" y="3334406"/>
            <a:ext cx="14734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Filters can</a:t>
            </a:r>
            <a:br>
              <a:rPr lang="en-US" sz="2400" dirty="0"/>
            </a:br>
            <a:r>
              <a:rPr lang="en-US" sz="2400" dirty="0"/>
              <a:t>be used to</a:t>
            </a:r>
            <a:br>
              <a:rPr lang="en-US" sz="2400" dirty="0"/>
            </a:br>
            <a:r>
              <a:rPr lang="en-US" sz="2400" dirty="0"/>
              <a:t>eliminate</a:t>
            </a:r>
            <a:br>
              <a:rPr lang="en-US" sz="2400" dirty="0"/>
            </a:br>
            <a:r>
              <a:rPr lang="en-US" sz="2400" dirty="0"/>
              <a:t>harmonics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22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Stand-Alone PV Systems</a:t>
            </a:r>
          </a:p>
        </p:txBody>
      </p:sp>
      <p:sp>
        <p:nvSpPr>
          <p:cNvPr id="32772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114800"/>
          </a:xfrm>
        </p:spPr>
        <p:txBody>
          <a:bodyPr/>
          <a:lstStyle/>
          <a:p>
            <a:pPr marL="285750" indent="-285750">
              <a:defRPr/>
            </a:pPr>
            <a:r>
              <a:rPr lang="en-US" sz="2400" dirty="0"/>
              <a:t>When the grid isn’t nearby, the extra cost and complexity of a stand-alone power system can be worth the benefits</a:t>
            </a:r>
          </a:p>
          <a:p>
            <a:pPr marL="285750" indent="-285750">
              <a:defRPr/>
            </a:pPr>
            <a:r>
              <a:rPr lang="en-US" sz="2400" dirty="0"/>
              <a:t>System may include batteries and a backup generator 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DB876D-8673-4510-8E02-F9A57753B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7" y="2743200"/>
            <a:ext cx="7254163" cy="327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05C853-4F1E-44CD-B890-4283F1787AA0}"/>
              </a:ext>
            </a:extLst>
          </p:cNvPr>
          <p:cNvSpPr txBox="1"/>
          <p:nvPr/>
        </p:nvSpPr>
        <p:spPr>
          <a:xfrm>
            <a:off x="609600" y="6221647"/>
            <a:ext cx="8229600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FIGURE 6.21  A “one-line” diagram of the important components in a stand-alone PV system.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Masters, Gilbert M. </a:t>
            </a:r>
            <a:r>
              <a:rPr lang="en-US" sz="1200" i="1" dirty="0">
                <a:solidFill>
                  <a:srgbClr val="000000"/>
                </a:solidFill>
              </a:rPr>
              <a:t>Renewable and Efficient Electric Power Systems, 2nd Edition</a:t>
            </a:r>
            <a:r>
              <a:rPr lang="en-US" sz="1200" dirty="0">
                <a:solidFill>
                  <a:srgbClr val="000000"/>
                </a:solidFill>
              </a:rPr>
              <a:t>. Wiley-Blackwell</a:t>
            </a:r>
            <a:endParaRPr lang="en-US" sz="1200" dirty="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Stand-Alone PV - Considerations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05800" cy="48768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/>
              <a:t>PV System design begins with an </a:t>
            </a:r>
            <a:r>
              <a:rPr lang="en-US" sz="2400" b="1" dirty="0">
                <a:solidFill>
                  <a:srgbClr val="0000FF"/>
                </a:solidFill>
              </a:rPr>
              <a:t>estimate of the loads </a:t>
            </a:r>
            <a:r>
              <a:rPr lang="en-US" sz="2400" dirty="0"/>
              <a:t>that need to be served by the PV system 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0000FF"/>
                </a:solidFill>
              </a:rPr>
              <a:t>Tradeoffs</a:t>
            </a:r>
            <a:r>
              <a:rPr lang="en-US" sz="2400" dirty="0"/>
              <a:t> between more </a:t>
            </a:r>
            <a:r>
              <a:rPr lang="en-US" sz="2400" b="1" dirty="0">
                <a:solidFill>
                  <a:srgbClr val="0000FF"/>
                </a:solidFill>
              </a:rPr>
              <a:t>expensive</a:t>
            </a:r>
            <a:r>
              <a:rPr lang="en-US" sz="2400" dirty="0"/>
              <a:t>, efficient appliances and </a:t>
            </a:r>
            <a:r>
              <a:rPr lang="en-US" sz="2400" b="1" dirty="0">
                <a:solidFill>
                  <a:srgbClr val="0000FF"/>
                </a:solidFill>
              </a:rPr>
              <a:t>size of PVs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rgbClr val="0000FF"/>
                </a:solidFill>
              </a:rPr>
              <a:t>battery system </a:t>
            </a:r>
            <a:r>
              <a:rPr lang="en-US" sz="2400" dirty="0"/>
              <a:t>needed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Should you use more DC loads to avoid inverter inefficiencies or use more AC loads for convenience?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What fraction of the full load should the </a:t>
            </a:r>
            <a:r>
              <a:rPr lang="en-US" sz="2400" b="1" dirty="0">
                <a:solidFill>
                  <a:srgbClr val="0000FF"/>
                </a:solidFill>
              </a:rPr>
              <a:t>backup generator supply</a:t>
            </a:r>
            <a:r>
              <a:rPr lang="en-US" sz="2400" dirty="0"/>
              <a:t>?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Power consumed while devices are off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0000FF"/>
                </a:solidFill>
              </a:rPr>
              <a:t>In-rush current </a:t>
            </a:r>
            <a:r>
              <a:rPr lang="en-US" sz="2400" dirty="0"/>
              <a:t>used to start major appliances</a:t>
            </a:r>
          </a:p>
          <a:p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605" y="304800"/>
            <a:ext cx="8001000" cy="533400"/>
          </a:xfrm>
        </p:spPr>
        <p:txBody>
          <a:bodyPr/>
          <a:lstStyle/>
          <a:p>
            <a:r>
              <a:rPr lang="en-US" sz="2800" dirty="0"/>
              <a:t>Dust Degrades PV Panel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8397240" cy="4892040"/>
          </a:xfrm>
        </p:spPr>
        <p:txBody>
          <a:bodyPr/>
          <a:lstStyle/>
          <a:p>
            <a:r>
              <a:rPr lang="en-US" sz="2200" dirty="0"/>
              <a:t>Dust degrades PV system performance, </a:t>
            </a:r>
            <a:r>
              <a:rPr lang="en-US" sz="2200" dirty="0">
                <a:solidFill>
                  <a:srgbClr val="C00000"/>
                </a:solidFill>
              </a:rPr>
              <a:t>degradation can exceed 15%</a:t>
            </a:r>
          </a:p>
          <a:p>
            <a:r>
              <a:rPr lang="en-US" sz="2200" dirty="0"/>
              <a:t>Dust accumulation depends on many factors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Amount of dust in the environment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Humidity, wind, rain, 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Panel tilt, surface finish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Cleaning frequency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Dust attracts dust!</a:t>
            </a:r>
          </a:p>
          <a:p>
            <a:r>
              <a:rPr lang="en-US" sz="2200" dirty="0"/>
              <a:t>Dust accumulation can be reduced by 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Manual cleaning – requires water, time consuming)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Surface treatments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Surface material w/ electrostatic charge to repel dust, 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Robotic cleaning systems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37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Utility 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800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/>
              <a:t>Electric utilities long recognized as “natural monopolies”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so their rates set in public (political) process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Also involved an “obligation to serve”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Three main types of utilities: 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Investor Owned (IOUs), 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Municipals (owned by city) or 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Coops (owned by members).  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IOUs Rates are set through a process involving state regulators.  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Initially bill was based on the number of light bulbs, later replaced by electric meters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236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Utility Rates, Cont.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257800"/>
          </a:xfrm>
        </p:spPr>
        <p:txBody>
          <a:bodyPr/>
          <a:lstStyle/>
          <a:p>
            <a:r>
              <a:rPr lang="en-US" sz="2400" dirty="0"/>
              <a:t>W/ 50 states &amp; 1000’s of providers, many rate structures.  Simplest – flat rate per kWh….  </a:t>
            </a:r>
          </a:p>
          <a:p>
            <a:r>
              <a:rPr lang="en-US" sz="2400" dirty="0"/>
              <a:t>Many structure possibilities: </a:t>
            </a:r>
          </a:p>
          <a:p>
            <a:pPr lvl="1"/>
            <a:r>
              <a:rPr lang="en-US" sz="2000" dirty="0"/>
              <a:t>fixed charges, </a:t>
            </a:r>
          </a:p>
          <a:p>
            <a:pPr lvl="1"/>
            <a:r>
              <a:rPr lang="en-US" sz="2000" dirty="0"/>
              <a:t>increasing or decreases rates based on amount used, </a:t>
            </a:r>
          </a:p>
          <a:p>
            <a:pPr lvl="1"/>
            <a:r>
              <a:rPr lang="en-US" sz="2000" dirty="0"/>
              <a:t>seasonal and time-of-day rates, </a:t>
            </a:r>
          </a:p>
          <a:p>
            <a:pPr lvl="1"/>
            <a:r>
              <a:rPr lang="en-US" sz="2000" dirty="0"/>
              <a:t>real-time (hourly) pricing, </a:t>
            </a:r>
          </a:p>
          <a:p>
            <a:pPr lvl="1"/>
            <a:r>
              <a:rPr lang="en-US" sz="2000" dirty="0"/>
              <a:t>capacity charges, minimum power factor charges; different for residential, commercial, industrial</a:t>
            </a:r>
          </a:p>
          <a:p>
            <a:r>
              <a:rPr lang="en-US" sz="2400" dirty="0"/>
              <a:t>Energy may be supplied by a 3d party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R</a:t>
            </a:r>
            <a:r>
              <a:rPr lang="en-US" sz="2400" b="1" dirty="0">
                <a:solidFill>
                  <a:srgbClr val="0000FF"/>
                </a:solidFill>
              </a:rPr>
              <a:t>esulting</a:t>
            </a:r>
            <a:r>
              <a:rPr lang="en-US" sz="2400" dirty="0"/>
              <a:t> in a </a:t>
            </a:r>
            <a:r>
              <a:rPr lang="en-US" sz="2400" b="1" dirty="0">
                <a:solidFill>
                  <a:srgbClr val="0000FF"/>
                </a:solidFill>
              </a:rPr>
              <a:t>transmission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0000FF"/>
                </a:solidFill>
              </a:rPr>
              <a:t>distribution</a:t>
            </a:r>
            <a:r>
              <a:rPr lang="en-US" sz="2400" dirty="0"/>
              <a:t>, &amp; </a:t>
            </a:r>
            <a:r>
              <a:rPr lang="en-US" sz="2400" b="1" dirty="0">
                <a:solidFill>
                  <a:srgbClr val="0000FF"/>
                </a:solidFill>
              </a:rPr>
              <a:t>energy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00FF"/>
                </a:solidFill>
              </a:rPr>
              <a:t>charge$</a:t>
            </a:r>
            <a:r>
              <a:rPr lang="en-US" sz="2400" dirty="0"/>
              <a:t>.  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Taxes</a:t>
            </a:r>
            <a:r>
              <a:rPr lang="en-US" sz="2400" dirty="0"/>
              <a:t> may abound!!</a:t>
            </a:r>
          </a:p>
          <a:p>
            <a:r>
              <a:rPr lang="en-US" sz="2400" dirty="0"/>
              <a:t>Which is best? Incremental rates important when considering renewable additions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13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653"/>
            <a:ext cx="8458200" cy="1066800"/>
          </a:xfrm>
        </p:spPr>
        <p:txBody>
          <a:bodyPr/>
          <a:lstStyle/>
          <a:p>
            <a:r>
              <a:rPr lang="en-US" sz="2800" dirty="0"/>
              <a:t>Example PGE Rates (from Section 6.4.4),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FF137F-1846-479E-84FA-51456A347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21047"/>
            <a:ext cx="5632114" cy="4469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83B29A-48C2-4461-9450-A61F30C5F276}"/>
              </a:ext>
            </a:extLst>
          </p:cNvPr>
          <p:cNvSpPr txBox="1"/>
          <p:nvPr/>
        </p:nvSpPr>
        <p:spPr>
          <a:xfrm>
            <a:off x="533400" y="5921412"/>
            <a:ext cx="8229600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FIGURE 6.18 Example of a standard summer residential rate schedule for a California utility. Average consumption for this utility is in Tier 3.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Masters, Gilbert M. </a:t>
            </a:r>
            <a:r>
              <a:rPr lang="en-US" sz="1200" i="1" dirty="0">
                <a:solidFill>
                  <a:srgbClr val="000000"/>
                </a:solidFill>
              </a:rPr>
              <a:t>Renewable and Efficient Electric Power Systems, 2nd Edition</a:t>
            </a:r>
            <a:r>
              <a:rPr lang="en-US" sz="1200" dirty="0">
                <a:solidFill>
                  <a:srgbClr val="000000"/>
                </a:solidFill>
              </a:rPr>
              <a:t>. Wiley-Blackwell</a:t>
            </a:r>
            <a:endParaRPr lang="en-US" sz="12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260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Eastern Illini Electric Coop Rates</a:t>
            </a: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31126" r="2815" b="583"/>
          <a:stretch/>
        </p:blipFill>
        <p:spPr bwMode="auto">
          <a:xfrm>
            <a:off x="181384" y="1371600"/>
            <a:ext cx="8932985" cy="515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854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Eastern Illini Electric Coop Rates,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8702040" cy="3733800"/>
          </a:xfrm>
        </p:spPr>
        <p:txBody>
          <a:bodyPr/>
          <a:lstStyle/>
          <a:p>
            <a:r>
              <a:rPr lang="en-US" dirty="0"/>
              <a:t>Rate 1 (General Service, Single Phase)</a:t>
            </a:r>
          </a:p>
          <a:p>
            <a:pPr lvl="1"/>
            <a:r>
              <a:rPr lang="en-US" dirty="0"/>
              <a:t>Base charge $40 per month</a:t>
            </a:r>
          </a:p>
          <a:p>
            <a:pPr lvl="1"/>
            <a:r>
              <a:rPr lang="en-US" dirty="0"/>
              <a:t>All following charges per </a:t>
            </a:r>
          </a:p>
          <a:p>
            <a:pPr lvl="1"/>
            <a:r>
              <a:rPr lang="en-US" dirty="0"/>
              <a:t>Delivery: 3.767¢/kWh first 1000 kWh, then 1.767¢/kWh</a:t>
            </a:r>
          </a:p>
          <a:p>
            <a:pPr lvl="1"/>
            <a:r>
              <a:rPr lang="en-US" dirty="0"/>
              <a:t>Energy: 3.432 ¢/kWh</a:t>
            </a:r>
          </a:p>
          <a:p>
            <a:pPr lvl="1"/>
            <a:r>
              <a:rPr lang="en-US" dirty="0"/>
              <a:t>Transmission: 1.433 ¢/kWh</a:t>
            </a:r>
          </a:p>
          <a:p>
            <a:pPr lvl="1"/>
            <a:r>
              <a:rPr lang="en-US" dirty="0"/>
              <a:t>Generation: 3.767¢/kWh first 1000 kWh, then 2.647¢/kWh</a:t>
            </a:r>
          </a:p>
          <a:p>
            <a:pPr lvl="1"/>
            <a:r>
              <a:rPr lang="en-US" dirty="0"/>
              <a:t>Total: 12.399 ¢/kWh first 1000 kWh, then 9.279 ¢/kWh  </a:t>
            </a:r>
          </a:p>
          <a:p>
            <a:r>
              <a:rPr lang="en-US" dirty="0"/>
              <a:t>Rate 20 (Electric Heat, Single Phase)</a:t>
            </a:r>
          </a:p>
          <a:p>
            <a:pPr lvl="1"/>
            <a:r>
              <a:rPr lang="en-US" dirty="0"/>
              <a:t>Same categories, base is $50 per month, similar rates in summer (4 months); winter rate &gt;1000 is 7.346 ¢/kWh </a:t>
            </a:r>
          </a:p>
          <a:p>
            <a:endParaRPr lang="en-US" dirty="0"/>
          </a:p>
          <a:p>
            <a:pPr lvl="1"/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54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001000" cy="1066800"/>
          </a:xfrm>
        </p:spPr>
        <p:txBody>
          <a:bodyPr/>
          <a:lstStyle/>
          <a:p>
            <a:r>
              <a:rPr lang="en-US"/>
              <a:t>Sample Ameren Bill</a:t>
            </a:r>
          </a:p>
        </p:txBody>
      </p:sp>
      <p:pic>
        <p:nvPicPr>
          <p:cNvPr id="14339" name="Picture 2" descr="http://www.ameren.com/sites/aiu/CSC/PublishingImages/AmerenIllinoisSampleBillP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44"/>
          <a:stretch>
            <a:fillRect/>
          </a:stretch>
        </p:blipFill>
        <p:spPr bwMode="auto">
          <a:xfrm>
            <a:off x="457200" y="1219199"/>
            <a:ext cx="6708087" cy="510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71600" y="64008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https://www.ameren.com/illinois/csc/bill-sample-2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790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of Usage 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8473440" cy="3733800"/>
          </a:xfrm>
        </p:spPr>
        <p:txBody>
          <a:bodyPr/>
          <a:lstStyle/>
          <a:p>
            <a:r>
              <a:rPr lang="en-US" dirty="0"/>
              <a:t>Some utilities, including Ameren, provide the option to have electricity prices vary hourly</a:t>
            </a:r>
          </a:p>
          <a:p>
            <a:pPr lvl="1"/>
            <a:r>
              <a:rPr lang="en-US" dirty="0"/>
              <a:t>Prices are set day ahead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6324600"/>
            <a:ext cx="6477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Image: http://www.citizensutilityboard.org/pdfs/ConsumerInfo/AmerenPowerSmart.pdf</a:t>
            </a: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7" t="32301" r="30998" b="37234"/>
          <a:stretch/>
        </p:blipFill>
        <p:spPr bwMode="auto">
          <a:xfrm>
            <a:off x="609600" y="2854523"/>
            <a:ext cx="4453858" cy="312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90600" y="6096000"/>
            <a:ext cx="586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Prices: https://www2.ameren.com/RetailEnergy/RealTimePrices</a:t>
            </a:r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4" t="26672" r="35750" b="9995"/>
          <a:stretch/>
        </p:blipFill>
        <p:spPr bwMode="auto">
          <a:xfrm>
            <a:off x="6019800" y="1766987"/>
            <a:ext cx="2590800" cy="447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754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and Industrial 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8473440" cy="3733800"/>
          </a:xfrm>
        </p:spPr>
        <p:txBody>
          <a:bodyPr/>
          <a:lstStyle/>
          <a:p>
            <a:r>
              <a:rPr lang="en-US" sz="2400" dirty="0"/>
              <a:t>Usually commercial and industrial rates also include a "demand charge" that is based on the maximum amount of power used during a time period</a:t>
            </a:r>
          </a:p>
          <a:p>
            <a:pPr lvl="1"/>
            <a:r>
              <a:rPr lang="en-US" sz="2000" dirty="0"/>
              <a:t>Demand charge value is usually measured over some time period, such as 15 minutes</a:t>
            </a:r>
          </a:p>
          <a:p>
            <a:pPr lvl="1"/>
            <a:r>
              <a:rPr lang="en-US" sz="2000" dirty="0"/>
              <a:t>It can also be time dependent, such as different values for summer and winter</a:t>
            </a:r>
          </a:p>
          <a:p>
            <a:r>
              <a:rPr lang="en-US" sz="2400" dirty="0"/>
              <a:t>Because of the demand charge, the rates paid by commercial and industrial users are lower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08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CWLP Rates (Springfield, IL) (2012)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3733800"/>
          </a:xfrm>
        </p:spPr>
        <p:txBody>
          <a:bodyPr/>
          <a:lstStyle/>
          <a:p>
            <a:r>
              <a:rPr lang="en-US" sz="2400" dirty="0"/>
              <a:t>Residential, general: $4.67 monthly, $0.0988/kWh Winter, $0.114/kWh Summer</a:t>
            </a:r>
          </a:p>
          <a:p>
            <a:pPr lvl="1"/>
            <a:r>
              <a:rPr lang="en-US" dirty="0"/>
              <a:t>Some seniors (62 up) get about a 10% discount</a:t>
            </a:r>
          </a:p>
          <a:p>
            <a:r>
              <a:rPr lang="en-US" sz="2400" dirty="0"/>
              <a:t>Residential, all electric: $4.67 monthly, $0.0895 Winter, $0.114 Summer </a:t>
            </a:r>
          </a:p>
          <a:p>
            <a:r>
              <a:rPr lang="en-US" sz="2400" dirty="0"/>
              <a:t>Small Business: $8.38 monthly, $0.095 Winter, $0.1034 Summer, Demand Charge $8/kW Winter, $9.68/kW Summer</a:t>
            </a:r>
          </a:p>
          <a:p>
            <a:r>
              <a:rPr lang="en-US" sz="2400" dirty="0"/>
              <a:t>Large Industrial: $577.13 monthly, $0.0722 Winter, $0.0781 Summer, Demand Charge: $11.46/kW Winter, $14.63/kW Summer</a:t>
            </a:r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81000" y="617220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Source: http://www.cwlp.com/customer/rates/elecres.html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70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US Average Electricity Rates (Feb 2018)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6449246"/>
            <a:ext cx="81826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Image: </a:t>
            </a:r>
            <a:r>
              <a:rPr lang="en-US" sz="1400" dirty="0">
                <a:hlinkClick r:id="rId2"/>
              </a:rPr>
              <a:t>https://www.eia.gov/electricity/data/browser/#/topic/7?geo=g&amp;agg=0,1&amp;endsec=vg</a:t>
            </a:r>
            <a:r>
              <a:rPr lang="en-US" sz="1400" dirty="0"/>
              <a:t> accessed 21 Feb 18</a:t>
            </a:r>
          </a:p>
        </p:txBody>
      </p:sp>
      <p:pic>
        <p:nvPicPr>
          <p:cNvPr id="7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8700AFD-85F4-4E4E-9733-8EF512DE9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219199"/>
            <a:ext cx="7801663" cy="520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64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PV and Dust: Robots Cleaning the Panels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30540" r="26584" b="33670"/>
          <a:stretch/>
        </p:blipFill>
        <p:spPr bwMode="auto">
          <a:xfrm>
            <a:off x="533399" y="2438400"/>
            <a:ext cx="8184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64770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Image: http://www.ecoppia.com/solution/ketura-sun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100" y="1559867"/>
            <a:ext cx="810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Robotic solar panel cleaning system</a:t>
            </a:r>
          </a:p>
        </p:txBody>
      </p:sp>
    </p:spTree>
    <p:extLst>
      <p:ext uri="{BB962C8B-B14F-4D97-AF65-F5344CB8AC3E}">
        <p14:creationId xmlns:p14="http://schemas.microsoft.com/office/powerpoint/2010/main" val="15334860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Metering for Renewables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05800" cy="4724400"/>
          </a:xfrm>
        </p:spPr>
        <p:txBody>
          <a:bodyPr/>
          <a:lstStyle/>
          <a:p>
            <a:r>
              <a:rPr lang="en-US" sz="2400" dirty="0"/>
              <a:t>Issue with small scale renewables is whether the generated electricity is sold back to the utility at the retail rate or the lower wholesale (avoided cost rate)</a:t>
            </a:r>
          </a:p>
          <a:p>
            <a:r>
              <a:rPr lang="en-US" sz="2400" dirty="0"/>
              <a:t>Net metering allows the customer to offset their own electric usage, and sometimes sell power back to the utility at the specified retail rate (meter runs backwards)</a:t>
            </a:r>
          </a:p>
          <a:p>
            <a:r>
              <a:rPr lang="en-US" sz="2400" dirty="0"/>
              <a:t>Requirements for net metering by IOUs are often set by the states; municipals and coops are self-governing</a:t>
            </a:r>
          </a:p>
          <a:p>
            <a:r>
              <a:rPr lang="en-US" sz="2400" dirty="0"/>
              <a:t>Potential concern about utilities providing services with costs born by the other customers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776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Metering for Renewables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73355" y="1278524"/>
            <a:ext cx="8473440" cy="1310640"/>
          </a:xfrm>
        </p:spPr>
        <p:txBody>
          <a:bodyPr/>
          <a:lstStyle/>
          <a:p>
            <a:r>
              <a:rPr lang="en-US" sz="2400" dirty="0"/>
              <a:t>Typical residential situation w/ a single meter – Note: meter runs backwards when PV power produced exceeds local usage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FD974-4084-4CB3-A2E1-794EFC30E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32" y="2209800"/>
            <a:ext cx="7623336" cy="3676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CBAB0D-5D96-47BB-B651-1E0DE5698404}"/>
              </a:ext>
            </a:extLst>
          </p:cNvPr>
          <p:cNvSpPr txBox="1"/>
          <p:nvPr/>
        </p:nvSpPr>
        <p:spPr>
          <a:xfrm>
            <a:off x="437764" y="6000669"/>
            <a:ext cx="8229600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During the day, any excess power from the array is sold to the utility; at night, power is purchased from the utility.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Masters, Gilbert M. </a:t>
            </a:r>
            <a:r>
              <a:rPr lang="en-US" sz="1200" i="1" dirty="0">
                <a:solidFill>
                  <a:srgbClr val="000000"/>
                </a:solidFill>
              </a:rPr>
              <a:t>Renewable and Efficient Electric Power Systems, 2nd Edition</a:t>
            </a:r>
            <a:r>
              <a:rPr lang="en-US" sz="1200" dirty="0">
                <a:solidFill>
                  <a:srgbClr val="000000"/>
                </a:solidFill>
              </a:rPr>
              <a:t>. Wiley-Blackwell</a:t>
            </a:r>
            <a:endParaRPr lang="en-US" sz="12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87260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Feed-in Tariffs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8549640" cy="481584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With feed-in tariffs there are two separate meters, one measuring the household consumption and a separate one measuring the PV generation</a:t>
            </a:r>
          </a:p>
          <a:p>
            <a:r>
              <a:rPr lang="en-US" sz="2600" dirty="0"/>
              <a:t>This allows the possibility that PV generation can be purchased at quite high rates</a:t>
            </a:r>
          </a:p>
          <a:p>
            <a:r>
              <a:rPr lang="en-US" sz="2600" dirty="0"/>
              <a:t>Feed-in tariffs started in Europe, but are now used some in the US (website http://www.pv-tech.org/tariff_watch/list summarizes them)</a:t>
            </a:r>
          </a:p>
          <a:p>
            <a:r>
              <a:rPr lang="en-US" sz="2600" dirty="0"/>
              <a:t>Current ones in Germany are $0.19/kWh for less than 10 kW, $0.18 for between 10 and 40 kW; on Hawaii it is $0.218/kWh for less than 20 kW</a:t>
            </a: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178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001000" cy="1066800"/>
          </a:xfrm>
        </p:spPr>
        <p:txBody>
          <a:bodyPr/>
          <a:lstStyle/>
          <a:p>
            <a:r>
              <a:rPr lang="en-US" sz="2800" dirty="0"/>
              <a:t>PV Module Operating Point</a:t>
            </a:r>
            <a:endParaRPr lang="en-US" sz="2800" i="1" baseline="-25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95ADF099-7C88-474F-B218-628202F01E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5480" r="9830" b="6849"/>
          <a:stretch/>
        </p:blipFill>
        <p:spPr>
          <a:xfrm>
            <a:off x="4314826" y="1215958"/>
            <a:ext cx="4143374" cy="56420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8C5F8F7-A12B-4AD8-936A-9D3961739892}"/>
              </a:ext>
            </a:extLst>
          </p:cNvPr>
          <p:cNvGrpSpPr/>
          <p:nvPr/>
        </p:nvGrpSpPr>
        <p:grpSpPr>
          <a:xfrm>
            <a:off x="360176" y="2377034"/>
            <a:ext cx="2681241" cy="3664470"/>
            <a:chOff x="360176" y="2377034"/>
            <a:chExt cx="2681241" cy="366447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7284DE-14CB-4F28-B1FD-BCE749589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-102" r="49226" b="102"/>
            <a:stretch/>
          </p:blipFill>
          <p:spPr>
            <a:xfrm>
              <a:off x="609600" y="2590800"/>
              <a:ext cx="2431817" cy="3450704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4601352-C74A-46B1-9ED9-5B9F4D4C16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176" y="2377034"/>
              <a:ext cx="1038225" cy="1047750"/>
              <a:chOff x="5042" y="47"/>
              <a:chExt cx="654" cy="660"/>
            </a:xfrm>
          </p:grpSpPr>
          <p:sp>
            <p:nvSpPr>
              <p:cNvPr id="20" name="Freeform 54">
                <a:extLst>
                  <a:ext uri="{FF2B5EF4-FFF2-40B4-BE49-F238E27FC236}">
                    <a16:creationId xmlns:a16="http://schemas.microsoft.com/office/drawing/2014/main" id="{4A30178C-06D6-4FD1-AF6F-BB227B650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4" y="126"/>
                <a:ext cx="494" cy="476"/>
              </a:xfrm>
              <a:custGeom>
                <a:avLst/>
                <a:gdLst>
                  <a:gd name="T0" fmla="*/ 132 w 494"/>
                  <a:gd name="T1" fmla="*/ 135 h 476"/>
                  <a:gd name="T2" fmla="*/ 132 w 494"/>
                  <a:gd name="T3" fmla="*/ 7 h 476"/>
                  <a:gd name="T4" fmla="*/ 210 w 494"/>
                  <a:gd name="T5" fmla="*/ 105 h 476"/>
                  <a:gd name="T6" fmla="*/ 270 w 494"/>
                  <a:gd name="T7" fmla="*/ 0 h 476"/>
                  <a:gd name="T8" fmla="*/ 286 w 494"/>
                  <a:gd name="T9" fmla="*/ 114 h 476"/>
                  <a:gd name="T10" fmla="*/ 388 w 494"/>
                  <a:gd name="T11" fmla="*/ 30 h 476"/>
                  <a:gd name="T12" fmla="*/ 342 w 494"/>
                  <a:gd name="T13" fmla="*/ 149 h 476"/>
                  <a:gd name="T14" fmla="*/ 466 w 494"/>
                  <a:gd name="T15" fmla="*/ 130 h 476"/>
                  <a:gd name="T16" fmla="*/ 362 w 494"/>
                  <a:gd name="T17" fmla="*/ 224 h 476"/>
                  <a:gd name="T18" fmla="*/ 493 w 494"/>
                  <a:gd name="T19" fmla="*/ 268 h 476"/>
                  <a:gd name="T20" fmla="*/ 353 w 494"/>
                  <a:gd name="T21" fmla="*/ 293 h 476"/>
                  <a:gd name="T22" fmla="*/ 428 w 494"/>
                  <a:gd name="T23" fmla="*/ 405 h 476"/>
                  <a:gd name="T24" fmla="*/ 304 w 494"/>
                  <a:gd name="T25" fmla="*/ 352 h 476"/>
                  <a:gd name="T26" fmla="*/ 286 w 494"/>
                  <a:gd name="T27" fmla="*/ 475 h 476"/>
                  <a:gd name="T28" fmla="*/ 237 w 494"/>
                  <a:gd name="T29" fmla="*/ 377 h 476"/>
                  <a:gd name="T30" fmla="*/ 161 w 494"/>
                  <a:gd name="T31" fmla="*/ 461 h 476"/>
                  <a:gd name="T32" fmla="*/ 168 w 494"/>
                  <a:gd name="T33" fmla="*/ 352 h 476"/>
                  <a:gd name="T34" fmla="*/ 63 w 494"/>
                  <a:gd name="T35" fmla="*/ 396 h 476"/>
                  <a:gd name="T36" fmla="*/ 123 w 494"/>
                  <a:gd name="T37" fmla="*/ 303 h 476"/>
                  <a:gd name="T38" fmla="*/ 0 w 494"/>
                  <a:gd name="T39" fmla="*/ 282 h 476"/>
                  <a:gd name="T40" fmla="*/ 123 w 494"/>
                  <a:gd name="T41" fmla="*/ 228 h 476"/>
                  <a:gd name="T42" fmla="*/ 20 w 494"/>
                  <a:gd name="T43" fmla="*/ 149 h 476"/>
                  <a:gd name="T44" fmla="*/ 132 w 494"/>
                  <a:gd name="T45" fmla="*/ 135 h 47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94"/>
                  <a:gd name="T70" fmla="*/ 0 h 476"/>
                  <a:gd name="T71" fmla="*/ 494 w 494"/>
                  <a:gd name="T72" fmla="*/ 476 h 47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94" h="476">
                    <a:moveTo>
                      <a:pt x="132" y="135"/>
                    </a:moveTo>
                    <a:lnTo>
                      <a:pt x="132" y="7"/>
                    </a:lnTo>
                    <a:lnTo>
                      <a:pt x="210" y="105"/>
                    </a:lnTo>
                    <a:lnTo>
                      <a:pt x="270" y="0"/>
                    </a:lnTo>
                    <a:lnTo>
                      <a:pt x="286" y="114"/>
                    </a:lnTo>
                    <a:lnTo>
                      <a:pt x="388" y="30"/>
                    </a:lnTo>
                    <a:lnTo>
                      <a:pt x="342" y="149"/>
                    </a:lnTo>
                    <a:lnTo>
                      <a:pt x="466" y="130"/>
                    </a:lnTo>
                    <a:lnTo>
                      <a:pt x="362" y="224"/>
                    </a:lnTo>
                    <a:lnTo>
                      <a:pt x="493" y="268"/>
                    </a:lnTo>
                    <a:lnTo>
                      <a:pt x="353" y="293"/>
                    </a:lnTo>
                    <a:lnTo>
                      <a:pt x="428" y="405"/>
                    </a:lnTo>
                    <a:lnTo>
                      <a:pt x="304" y="352"/>
                    </a:lnTo>
                    <a:lnTo>
                      <a:pt x="286" y="475"/>
                    </a:lnTo>
                    <a:lnTo>
                      <a:pt x="237" y="377"/>
                    </a:lnTo>
                    <a:lnTo>
                      <a:pt x="161" y="461"/>
                    </a:lnTo>
                    <a:lnTo>
                      <a:pt x="168" y="352"/>
                    </a:lnTo>
                    <a:lnTo>
                      <a:pt x="63" y="396"/>
                    </a:lnTo>
                    <a:lnTo>
                      <a:pt x="123" y="303"/>
                    </a:lnTo>
                    <a:lnTo>
                      <a:pt x="0" y="282"/>
                    </a:lnTo>
                    <a:lnTo>
                      <a:pt x="123" y="228"/>
                    </a:lnTo>
                    <a:lnTo>
                      <a:pt x="20" y="149"/>
                    </a:lnTo>
                    <a:lnTo>
                      <a:pt x="132" y="135"/>
                    </a:lnTo>
                  </a:path>
                </a:pathLst>
              </a:custGeom>
              <a:solidFill>
                <a:srgbClr val="FAFD00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" name="Freeform 55">
                <a:extLst>
                  <a:ext uri="{FF2B5EF4-FFF2-40B4-BE49-F238E27FC236}">
                    <a16:creationId xmlns:a16="http://schemas.microsoft.com/office/drawing/2014/main" id="{029F6A2A-DD63-469B-8C35-050FF94E18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2" y="47"/>
                <a:ext cx="654" cy="660"/>
              </a:xfrm>
              <a:custGeom>
                <a:avLst/>
                <a:gdLst>
                  <a:gd name="T0" fmla="*/ 260 w 654"/>
                  <a:gd name="T1" fmla="*/ 200 h 660"/>
                  <a:gd name="T2" fmla="*/ 286 w 654"/>
                  <a:gd name="T3" fmla="*/ 0 h 660"/>
                  <a:gd name="T4" fmla="*/ 329 w 654"/>
                  <a:gd name="T5" fmla="*/ 193 h 660"/>
                  <a:gd name="T6" fmla="*/ 445 w 654"/>
                  <a:gd name="T7" fmla="*/ 21 h 660"/>
                  <a:gd name="T8" fmla="*/ 407 w 654"/>
                  <a:gd name="T9" fmla="*/ 205 h 660"/>
                  <a:gd name="T10" fmla="*/ 601 w 654"/>
                  <a:gd name="T11" fmla="*/ 105 h 660"/>
                  <a:gd name="T12" fmla="*/ 438 w 654"/>
                  <a:gd name="T13" fmla="*/ 254 h 660"/>
                  <a:gd name="T14" fmla="*/ 653 w 654"/>
                  <a:gd name="T15" fmla="*/ 249 h 660"/>
                  <a:gd name="T16" fmla="*/ 445 w 654"/>
                  <a:gd name="T17" fmla="*/ 333 h 660"/>
                  <a:gd name="T18" fmla="*/ 615 w 654"/>
                  <a:gd name="T19" fmla="*/ 456 h 660"/>
                  <a:gd name="T20" fmla="*/ 425 w 654"/>
                  <a:gd name="T21" fmla="*/ 396 h 660"/>
                  <a:gd name="T22" fmla="*/ 510 w 654"/>
                  <a:gd name="T23" fmla="*/ 619 h 660"/>
                  <a:gd name="T24" fmla="*/ 371 w 654"/>
                  <a:gd name="T25" fmla="*/ 440 h 660"/>
                  <a:gd name="T26" fmla="*/ 298 w 654"/>
                  <a:gd name="T27" fmla="*/ 659 h 660"/>
                  <a:gd name="T28" fmla="*/ 295 w 654"/>
                  <a:gd name="T29" fmla="*/ 436 h 660"/>
                  <a:gd name="T30" fmla="*/ 139 w 654"/>
                  <a:gd name="T31" fmla="*/ 614 h 660"/>
                  <a:gd name="T32" fmla="*/ 235 w 654"/>
                  <a:gd name="T33" fmla="*/ 403 h 660"/>
                  <a:gd name="T34" fmla="*/ 34 w 654"/>
                  <a:gd name="T35" fmla="*/ 452 h 660"/>
                  <a:gd name="T36" fmla="*/ 215 w 654"/>
                  <a:gd name="T37" fmla="*/ 342 h 660"/>
                  <a:gd name="T38" fmla="*/ 0 w 654"/>
                  <a:gd name="T39" fmla="*/ 275 h 660"/>
                  <a:gd name="T40" fmla="*/ 224 w 654"/>
                  <a:gd name="T41" fmla="*/ 268 h 660"/>
                  <a:gd name="T42" fmla="*/ 72 w 654"/>
                  <a:gd name="T43" fmla="*/ 95 h 660"/>
                  <a:gd name="T44" fmla="*/ 260 w 654"/>
                  <a:gd name="T45" fmla="*/ 200 h 66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54"/>
                  <a:gd name="T70" fmla="*/ 0 h 660"/>
                  <a:gd name="T71" fmla="*/ 654 w 654"/>
                  <a:gd name="T72" fmla="*/ 660 h 66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54" h="660">
                    <a:moveTo>
                      <a:pt x="260" y="200"/>
                    </a:moveTo>
                    <a:lnTo>
                      <a:pt x="286" y="0"/>
                    </a:lnTo>
                    <a:lnTo>
                      <a:pt x="329" y="193"/>
                    </a:lnTo>
                    <a:lnTo>
                      <a:pt x="445" y="21"/>
                    </a:lnTo>
                    <a:lnTo>
                      <a:pt x="407" y="205"/>
                    </a:lnTo>
                    <a:lnTo>
                      <a:pt x="601" y="105"/>
                    </a:lnTo>
                    <a:lnTo>
                      <a:pt x="438" y="254"/>
                    </a:lnTo>
                    <a:lnTo>
                      <a:pt x="653" y="249"/>
                    </a:lnTo>
                    <a:lnTo>
                      <a:pt x="445" y="333"/>
                    </a:lnTo>
                    <a:lnTo>
                      <a:pt x="615" y="456"/>
                    </a:lnTo>
                    <a:lnTo>
                      <a:pt x="425" y="396"/>
                    </a:lnTo>
                    <a:lnTo>
                      <a:pt x="510" y="619"/>
                    </a:lnTo>
                    <a:lnTo>
                      <a:pt x="371" y="440"/>
                    </a:lnTo>
                    <a:lnTo>
                      <a:pt x="298" y="659"/>
                    </a:lnTo>
                    <a:lnTo>
                      <a:pt x="295" y="436"/>
                    </a:lnTo>
                    <a:lnTo>
                      <a:pt x="139" y="614"/>
                    </a:lnTo>
                    <a:lnTo>
                      <a:pt x="235" y="403"/>
                    </a:lnTo>
                    <a:lnTo>
                      <a:pt x="34" y="452"/>
                    </a:lnTo>
                    <a:lnTo>
                      <a:pt x="215" y="342"/>
                    </a:lnTo>
                    <a:lnTo>
                      <a:pt x="0" y="275"/>
                    </a:lnTo>
                    <a:lnTo>
                      <a:pt x="224" y="268"/>
                    </a:lnTo>
                    <a:lnTo>
                      <a:pt x="72" y="95"/>
                    </a:lnTo>
                    <a:lnTo>
                      <a:pt x="260" y="200"/>
                    </a:lnTo>
                  </a:path>
                </a:pathLst>
              </a:custGeom>
              <a:solidFill>
                <a:srgbClr val="FCFEB9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 56">
                <a:extLst>
                  <a:ext uri="{FF2B5EF4-FFF2-40B4-BE49-F238E27FC236}">
                    <a16:creationId xmlns:a16="http://schemas.microsoft.com/office/drawing/2014/main" id="{C1330C62-1AF9-45C6-A3FD-49920403E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" y="116"/>
                <a:ext cx="500" cy="509"/>
              </a:xfrm>
              <a:custGeom>
                <a:avLst/>
                <a:gdLst>
                  <a:gd name="T0" fmla="*/ 198 w 500"/>
                  <a:gd name="T1" fmla="*/ 156 h 509"/>
                  <a:gd name="T2" fmla="*/ 218 w 500"/>
                  <a:gd name="T3" fmla="*/ 0 h 509"/>
                  <a:gd name="T4" fmla="*/ 250 w 500"/>
                  <a:gd name="T5" fmla="*/ 149 h 509"/>
                  <a:gd name="T6" fmla="*/ 341 w 500"/>
                  <a:gd name="T7" fmla="*/ 19 h 509"/>
                  <a:gd name="T8" fmla="*/ 312 w 500"/>
                  <a:gd name="T9" fmla="*/ 161 h 509"/>
                  <a:gd name="T10" fmla="*/ 459 w 500"/>
                  <a:gd name="T11" fmla="*/ 82 h 509"/>
                  <a:gd name="T12" fmla="*/ 334 w 500"/>
                  <a:gd name="T13" fmla="*/ 198 h 509"/>
                  <a:gd name="T14" fmla="*/ 499 w 500"/>
                  <a:gd name="T15" fmla="*/ 193 h 509"/>
                  <a:gd name="T16" fmla="*/ 341 w 500"/>
                  <a:gd name="T17" fmla="*/ 259 h 509"/>
                  <a:gd name="T18" fmla="*/ 470 w 500"/>
                  <a:gd name="T19" fmla="*/ 352 h 509"/>
                  <a:gd name="T20" fmla="*/ 325 w 500"/>
                  <a:gd name="T21" fmla="*/ 305 h 509"/>
                  <a:gd name="T22" fmla="*/ 390 w 500"/>
                  <a:gd name="T23" fmla="*/ 478 h 509"/>
                  <a:gd name="T24" fmla="*/ 283 w 500"/>
                  <a:gd name="T25" fmla="*/ 340 h 509"/>
                  <a:gd name="T26" fmla="*/ 227 w 500"/>
                  <a:gd name="T27" fmla="*/ 508 h 509"/>
                  <a:gd name="T28" fmla="*/ 225 w 500"/>
                  <a:gd name="T29" fmla="*/ 335 h 509"/>
                  <a:gd name="T30" fmla="*/ 105 w 500"/>
                  <a:gd name="T31" fmla="*/ 475 h 509"/>
                  <a:gd name="T32" fmla="*/ 180 w 500"/>
                  <a:gd name="T33" fmla="*/ 312 h 509"/>
                  <a:gd name="T34" fmla="*/ 24 w 500"/>
                  <a:gd name="T35" fmla="*/ 349 h 509"/>
                  <a:gd name="T36" fmla="*/ 163 w 500"/>
                  <a:gd name="T37" fmla="*/ 265 h 509"/>
                  <a:gd name="T38" fmla="*/ 0 w 500"/>
                  <a:gd name="T39" fmla="*/ 215 h 509"/>
                  <a:gd name="T40" fmla="*/ 169 w 500"/>
                  <a:gd name="T41" fmla="*/ 207 h 509"/>
                  <a:gd name="T42" fmla="*/ 54 w 500"/>
                  <a:gd name="T43" fmla="*/ 77 h 509"/>
                  <a:gd name="T44" fmla="*/ 198 w 500"/>
                  <a:gd name="T45" fmla="*/ 156 h 50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00"/>
                  <a:gd name="T70" fmla="*/ 0 h 509"/>
                  <a:gd name="T71" fmla="*/ 500 w 500"/>
                  <a:gd name="T72" fmla="*/ 509 h 50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00" h="509">
                    <a:moveTo>
                      <a:pt x="198" y="156"/>
                    </a:moveTo>
                    <a:lnTo>
                      <a:pt x="218" y="0"/>
                    </a:lnTo>
                    <a:lnTo>
                      <a:pt x="250" y="149"/>
                    </a:lnTo>
                    <a:lnTo>
                      <a:pt x="341" y="19"/>
                    </a:lnTo>
                    <a:lnTo>
                      <a:pt x="312" y="161"/>
                    </a:lnTo>
                    <a:lnTo>
                      <a:pt x="459" y="82"/>
                    </a:lnTo>
                    <a:lnTo>
                      <a:pt x="334" y="198"/>
                    </a:lnTo>
                    <a:lnTo>
                      <a:pt x="499" y="193"/>
                    </a:lnTo>
                    <a:lnTo>
                      <a:pt x="341" y="259"/>
                    </a:lnTo>
                    <a:lnTo>
                      <a:pt x="470" y="352"/>
                    </a:lnTo>
                    <a:lnTo>
                      <a:pt x="325" y="305"/>
                    </a:lnTo>
                    <a:lnTo>
                      <a:pt x="390" y="478"/>
                    </a:lnTo>
                    <a:lnTo>
                      <a:pt x="283" y="340"/>
                    </a:lnTo>
                    <a:lnTo>
                      <a:pt x="227" y="508"/>
                    </a:lnTo>
                    <a:lnTo>
                      <a:pt x="225" y="335"/>
                    </a:lnTo>
                    <a:lnTo>
                      <a:pt x="105" y="475"/>
                    </a:lnTo>
                    <a:lnTo>
                      <a:pt x="180" y="312"/>
                    </a:lnTo>
                    <a:lnTo>
                      <a:pt x="24" y="349"/>
                    </a:lnTo>
                    <a:lnTo>
                      <a:pt x="163" y="265"/>
                    </a:lnTo>
                    <a:lnTo>
                      <a:pt x="0" y="215"/>
                    </a:lnTo>
                    <a:lnTo>
                      <a:pt x="169" y="207"/>
                    </a:lnTo>
                    <a:lnTo>
                      <a:pt x="54" y="77"/>
                    </a:lnTo>
                    <a:lnTo>
                      <a:pt x="198" y="156"/>
                    </a:lnTo>
                  </a:path>
                </a:pathLst>
              </a:custGeom>
              <a:solidFill>
                <a:srgbClr val="EAEC5E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 57">
                <a:extLst>
                  <a:ext uri="{FF2B5EF4-FFF2-40B4-BE49-F238E27FC236}">
                    <a16:creationId xmlns:a16="http://schemas.microsoft.com/office/drawing/2014/main" id="{2B745108-E8BF-447A-BB96-6AEC2E01D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5" y="182"/>
                <a:ext cx="375" cy="378"/>
              </a:xfrm>
              <a:custGeom>
                <a:avLst/>
                <a:gdLst>
                  <a:gd name="T0" fmla="*/ 150 w 375"/>
                  <a:gd name="T1" fmla="*/ 116 h 378"/>
                  <a:gd name="T2" fmla="*/ 164 w 375"/>
                  <a:gd name="T3" fmla="*/ 0 h 378"/>
                  <a:gd name="T4" fmla="*/ 188 w 375"/>
                  <a:gd name="T5" fmla="*/ 112 h 378"/>
                  <a:gd name="T6" fmla="*/ 255 w 375"/>
                  <a:gd name="T7" fmla="*/ 14 h 378"/>
                  <a:gd name="T8" fmla="*/ 235 w 375"/>
                  <a:gd name="T9" fmla="*/ 119 h 378"/>
                  <a:gd name="T10" fmla="*/ 345 w 375"/>
                  <a:gd name="T11" fmla="*/ 60 h 378"/>
                  <a:gd name="T12" fmla="*/ 251 w 375"/>
                  <a:gd name="T13" fmla="*/ 147 h 378"/>
                  <a:gd name="T14" fmla="*/ 374 w 375"/>
                  <a:gd name="T15" fmla="*/ 144 h 378"/>
                  <a:gd name="T16" fmla="*/ 255 w 375"/>
                  <a:gd name="T17" fmla="*/ 191 h 378"/>
                  <a:gd name="T18" fmla="*/ 351 w 375"/>
                  <a:gd name="T19" fmla="*/ 263 h 378"/>
                  <a:gd name="T20" fmla="*/ 244 w 375"/>
                  <a:gd name="T21" fmla="*/ 228 h 378"/>
                  <a:gd name="T22" fmla="*/ 293 w 375"/>
                  <a:gd name="T23" fmla="*/ 356 h 378"/>
                  <a:gd name="T24" fmla="*/ 213 w 375"/>
                  <a:gd name="T25" fmla="*/ 251 h 378"/>
                  <a:gd name="T26" fmla="*/ 172 w 375"/>
                  <a:gd name="T27" fmla="*/ 377 h 378"/>
                  <a:gd name="T28" fmla="*/ 168 w 375"/>
                  <a:gd name="T29" fmla="*/ 249 h 378"/>
                  <a:gd name="T30" fmla="*/ 81 w 375"/>
                  <a:gd name="T31" fmla="*/ 354 h 378"/>
                  <a:gd name="T32" fmla="*/ 134 w 375"/>
                  <a:gd name="T33" fmla="*/ 233 h 378"/>
                  <a:gd name="T34" fmla="*/ 18 w 375"/>
                  <a:gd name="T35" fmla="*/ 261 h 378"/>
                  <a:gd name="T36" fmla="*/ 123 w 375"/>
                  <a:gd name="T37" fmla="*/ 198 h 378"/>
                  <a:gd name="T38" fmla="*/ 0 w 375"/>
                  <a:gd name="T39" fmla="*/ 158 h 378"/>
                  <a:gd name="T40" fmla="*/ 128 w 375"/>
                  <a:gd name="T41" fmla="*/ 154 h 378"/>
                  <a:gd name="T42" fmla="*/ 40 w 375"/>
                  <a:gd name="T43" fmla="*/ 56 h 378"/>
                  <a:gd name="T44" fmla="*/ 150 w 375"/>
                  <a:gd name="T45" fmla="*/ 116 h 37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5"/>
                  <a:gd name="T70" fmla="*/ 0 h 378"/>
                  <a:gd name="T71" fmla="*/ 375 w 375"/>
                  <a:gd name="T72" fmla="*/ 378 h 37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5" h="378">
                    <a:moveTo>
                      <a:pt x="150" y="116"/>
                    </a:moveTo>
                    <a:lnTo>
                      <a:pt x="164" y="0"/>
                    </a:lnTo>
                    <a:lnTo>
                      <a:pt x="188" y="112"/>
                    </a:lnTo>
                    <a:lnTo>
                      <a:pt x="255" y="14"/>
                    </a:lnTo>
                    <a:lnTo>
                      <a:pt x="235" y="119"/>
                    </a:lnTo>
                    <a:lnTo>
                      <a:pt x="345" y="60"/>
                    </a:lnTo>
                    <a:lnTo>
                      <a:pt x="251" y="147"/>
                    </a:lnTo>
                    <a:lnTo>
                      <a:pt x="374" y="144"/>
                    </a:lnTo>
                    <a:lnTo>
                      <a:pt x="255" y="191"/>
                    </a:lnTo>
                    <a:lnTo>
                      <a:pt x="351" y="263"/>
                    </a:lnTo>
                    <a:lnTo>
                      <a:pt x="244" y="228"/>
                    </a:lnTo>
                    <a:lnTo>
                      <a:pt x="293" y="356"/>
                    </a:lnTo>
                    <a:lnTo>
                      <a:pt x="213" y="251"/>
                    </a:lnTo>
                    <a:lnTo>
                      <a:pt x="172" y="377"/>
                    </a:lnTo>
                    <a:lnTo>
                      <a:pt x="168" y="249"/>
                    </a:lnTo>
                    <a:lnTo>
                      <a:pt x="81" y="354"/>
                    </a:lnTo>
                    <a:lnTo>
                      <a:pt x="134" y="233"/>
                    </a:lnTo>
                    <a:lnTo>
                      <a:pt x="18" y="261"/>
                    </a:lnTo>
                    <a:lnTo>
                      <a:pt x="123" y="198"/>
                    </a:lnTo>
                    <a:lnTo>
                      <a:pt x="0" y="158"/>
                    </a:lnTo>
                    <a:lnTo>
                      <a:pt x="128" y="154"/>
                    </a:lnTo>
                    <a:lnTo>
                      <a:pt x="40" y="56"/>
                    </a:lnTo>
                    <a:lnTo>
                      <a:pt x="150" y="116"/>
                    </a:lnTo>
                  </a:path>
                </a:pathLst>
              </a:custGeom>
              <a:solidFill>
                <a:srgbClr val="FF9F00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 58">
                <a:extLst>
                  <a:ext uri="{FF2B5EF4-FFF2-40B4-BE49-F238E27FC236}">
                    <a16:creationId xmlns:a16="http://schemas.microsoft.com/office/drawing/2014/main" id="{D07E4D14-1BCB-4833-A812-B500E61F5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247"/>
                <a:ext cx="245" cy="248"/>
              </a:xfrm>
              <a:custGeom>
                <a:avLst/>
                <a:gdLst>
                  <a:gd name="T0" fmla="*/ 99 w 245"/>
                  <a:gd name="T1" fmla="*/ 77 h 248"/>
                  <a:gd name="T2" fmla="*/ 107 w 245"/>
                  <a:gd name="T3" fmla="*/ 0 h 248"/>
                  <a:gd name="T4" fmla="*/ 123 w 245"/>
                  <a:gd name="T5" fmla="*/ 75 h 248"/>
                  <a:gd name="T6" fmla="*/ 168 w 245"/>
                  <a:gd name="T7" fmla="*/ 9 h 248"/>
                  <a:gd name="T8" fmla="*/ 152 w 245"/>
                  <a:gd name="T9" fmla="*/ 79 h 248"/>
                  <a:gd name="T10" fmla="*/ 226 w 245"/>
                  <a:gd name="T11" fmla="*/ 40 h 248"/>
                  <a:gd name="T12" fmla="*/ 163 w 245"/>
                  <a:gd name="T13" fmla="*/ 96 h 248"/>
                  <a:gd name="T14" fmla="*/ 244 w 245"/>
                  <a:gd name="T15" fmla="*/ 96 h 248"/>
                  <a:gd name="T16" fmla="*/ 168 w 245"/>
                  <a:gd name="T17" fmla="*/ 126 h 248"/>
                  <a:gd name="T18" fmla="*/ 230 w 245"/>
                  <a:gd name="T19" fmla="*/ 172 h 248"/>
                  <a:gd name="T20" fmla="*/ 159 w 245"/>
                  <a:gd name="T21" fmla="*/ 149 h 248"/>
                  <a:gd name="T22" fmla="*/ 190 w 245"/>
                  <a:gd name="T23" fmla="*/ 233 h 248"/>
                  <a:gd name="T24" fmla="*/ 139 w 245"/>
                  <a:gd name="T25" fmla="*/ 166 h 248"/>
                  <a:gd name="T26" fmla="*/ 112 w 245"/>
                  <a:gd name="T27" fmla="*/ 247 h 248"/>
                  <a:gd name="T28" fmla="*/ 110 w 245"/>
                  <a:gd name="T29" fmla="*/ 163 h 248"/>
                  <a:gd name="T30" fmla="*/ 52 w 245"/>
                  <a:gd name="T31" fmla="*/ 231 h 248"/>
                  <a:gd name="T32" fmla="*/ 87 w 245"/>
                  <a:gd name="T33" fmla="*/ 152 h 248"/>
                  <a:gd name="T34" fmla="*/ 14 w 245"/>
                  <a:gd name="T35" fmla="*/ 170 h 248"/>
                  <a:gd name="T36" fmla="*/ 81 w 245"/>
                  <a:gd name="T37" fmla="*/ 128 h 248"/>
                  <a:gd name="T38" fmla="*/ 0 w 245"/>
                  <a:gd name="T39" fmla="*/ 105 h 248"/>
                  <a:gd name="T40" fmla="*/ 83 w 245"/>
                  <a:gd name="T41" fmla="*/ 100 h 248"/>
                  <a:gd name="T42" fmla="*/ 27 w 245"/>
                  <a:gd name="T43" fmla="*/ 37 h 248"/>
                  <a:gd name="T44" fmla="*/ 99 w 245"/>
                  <a:gd name="T45" fmla="*/ 77 h 24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45"/>
                  <a:gd name="T70" fmla="*/ 0 h 248"/>
                  <a:gd name="T71" fmla="*/ 245 w 245"/>
                  <a:gd name="T72" fmla="*/ 248 h 24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45" h="248">
                    <a:moveTo>
                      <a:pt x="99" y="77"/>
                    </a:moveTo>
                    <a:lnTo>
                      <a:pt x="107" y="0"/>
                    </a:lnTo>
                    <a:lnTo>
                      <a:pt x="123" y="75"/>
                    </a:lnTo>
                    <a:lnTo>
                      <a:pt x="168" y="9"/>
                    </a:lnTo>
                    <a:lnTo>
                      <a:pt x="152" y="79"/>
                    </a:lnTo>
                    <a:lnTo>
                      <a:pt x="226" y="40"/>
                    </a:lnTo>
                    <a:lnTo>
                      <a:pt x="163" y="96"/>
                    </a:lnTo>
                    <a:lnTo>
                      <a:pt x="244" y="96"/>
                    </a:lnTo>
                    <a:lnTo>
                      <a:pt x="168" y="126"/>
                    </a:lnTo>
                    <a:lnTo>
                      <a:pt x="230" y="172"/>
                    </a:lnTo>
                    <a:lnTo>
                      <a:pt x="159" y="149"/>
                    </a:lnTo>
                    <a:lnTo>
                      <a:pt x="190" y="233"/>
                    </a:lnTo>
                    <a:lnTo>
                      <a:pt x="139" y="166"/>
                    </a:lnTo>
                    <a:lnTo>
                      <a:pt x="112" y="247"/>
                    </a:lnTo>
                    <a:lnTo>
                      <a:pt x="110" y="163"/>
                    </a:lnTo>
                    <a:lnTo>
                      <a:pt x="52" y="231"/>
                    </a:lnTo>
                    <a:lnTo>
                      <a:pt x="87" y="152"/>
                    </a:lnTo>
                    <a:lnTo>
                      <a:pt x="14" y="170"/>
                    </a:lnTo>
                    <a:lnTo>
                      <a:pt x="81" y="128"/>
                    </a:lnTo>
                    <a:lnTo>
                      <a:pt x="0" y="105"/>
                    </a:lnTo>
                    <a:lnTo>
                      <a:pt x="83" y="100"/>
                    </a:lnTo>
                    <a:lnTo>
                      <a:pt x="27" y="37"/>
                    </a:lnTo>
                    <a:lnTo>
                      <a:pt x="99" y="77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1786506-D030-4451-ACFE-51050AD3A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" y="266"/>
                <a:ext cx="197" cy="190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eaLnBrk="0" hangingPunct="0"/>
                <a:endParaRPr lang="en-US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FD758D5-CF38-48A4-8DA9-364DC83D873E}"/>
              </a:ext>
            </a:extLst>
          </p:cNvPr>
          <p:cNvSpPr txBox="1"/>
          <p:nvPr/>
        </p:nvSpPr>
        <p:spPr>
          <a:xfrm>
            <a:off x="193371" y="1269965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Determines the PV Module’s Operating point??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F4305B2-5D9C-4AB5-99E3-0824B3413AEE}"/>
              </a:ext>
            </a:extLst>
          </p:cNvPr>
          <p:cNvGrpSpPr/>
          <p:nvPr/>
        </p:nvGrpSpPr>
        <p:grpSpPr>
          <a:xfrm>
            <a:off x="2581275" y="2819401"/>
            <a:ext cx="4953888" cy="3209029"/>
            <a:chOff x="2581275" y="2819401"/>
            <a:chExt cx="4953888" cy="320902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0A8D45E-0C68-4CC0-BC10-8165FA94C434}"/>
                </a:ext>
              </a:extLst>
            </p:cNvPr>
            <p:cNvGrpSpPr/>
            <p:nvPr/>
          </p:nvGrpSpPr>
          <p:grpSpPr>
            <a:xfrm>
              <a:off x="2581275" y="2819401"/>
              <a:ext cx="1110640" cy="2971799"/>
              <a:chOff x="2581275" y="2819401"/>
              <a:chExt cx="1110640" cy="2971799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0" name="Object 9">
                    <a:extLst>
                      <a:ext uri="{FF2B5EF4-FFF2-40B4-BE49-F238E27FC236}">
                        <a16:creationId xmlns:a16="http://schemas.microsoft.com/office/drawing/2014/main" id="{19123D36-64A5-4FD8-8233-C5978066FC90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581275" y="2819401"/>
                  <a:ext cx="238125" cy="2971799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42345" name="CorelDRAW" r:id="rId5" imgW="237850" imgH="3639336" progId="CorelDraw.Graphic.18">
                          <p:embed/>
                        </p:oleObj>
                      </mc:Choice>
                      <mc:Fallback>
                        <p:oleObj name="CorelDRAW" r:id="rId5" imgW="237850" imgH="3639336" progId="CorelDraw.Graphic.18">
                          <p:embed/>
                          <p:pic>
                            <p:nvPicPr>
                              <p:cNvPr id="10" name="Object 9">
                                <a:extLst>
                                  <a:ext uri="{FF2B5EF4-FFF2-40B4-BE49-F238E27FC236}">
                                    <a16:creationId xmlns:a16="http://schemas.microsoft.com/office/drawing/2014/main" id="{19123D36-64A5-4FD8-8233-C5978066FC90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6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581275" y="2819401"/>
                                <a:ext cx="238125" cy="2971799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10" name="Object 9">
                    <a:extLst>
                      <a:ext uri="{FF2B5EF4-FFF2-40B4-BE49-F238E27FC236}">
                        <a16:creationId xmlns:a16="http://schemas.microsoft.com/office/drawing/2014/main" id="{19123D36-64A5-4FD8-8233-C5978066FC90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581275" y="2819401"/>
                  <a:ext cx="238125" cy="2971799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33123" name="CorelDRAW" r:id="rId7" imgW="237850" imgH="3639336" progId="CorelDraw.Graphic.18">
                          <p:embed/>
                        </p:oleObj>
                      </mc:Choice>
                      <mc:Fallback>
                        <p:oleObj name="CorelDRAW" r:id="rId7" imgW="237850" imgH="3639336" progId="CorelDraw.Graphic.18">
                          <p:embed/>
                          <p:pic>
                            <p:nvPicPr>
                              <p:cNvPr id="10" name="Object 9">
                                <a:extLst>
                                  <a:ext uri="{FF2B5EF4-FFF2-40B4-BE49-F238E27FC236}">
                                    <a16:creationId xmlns:a16="http://schemas.microsoft.com/office/drawing/2014/main" id="{19123D36-64A5-4FD8-8233-C5978066FC90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8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581275" y="2819401"/>
                                <a:ext cx="238125" cy="2971799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5CB7C28-DE28-4A9B-B350-0496C31C47DA}"/>
                      </a:ext>
                    </a:extLst>
                  </p:cNvPr>
                  <p:cNvSpPr txBox="1"/>
                  <p:nvPr/>
                </p:nvSpPr>
                <p:spPr>
                  <a:xfrm>
                    <a:off x="2853800" y="4267200"/>
                    <a:ext cx="838115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𝑙𝑜𝑎𝑑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5CB7C28-DE28-4A9B-B350-0496C31C47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53800" y="4267200"/>
                    <a:ext cx="838115" cy="40011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5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84669B8-7DDE-40E5-9E32-2E0746F947AE}"/>
                </a:ext>
              </a:extLst>
            </p:cNvPr>
            <p:cNvGrpSpPr/>
            <p:nvPr/>
          </p:nvGrpSpPr>
          <p:grpSpPr>
            <a:xfrm>
              <a:off x="4707125" y="5334000"/>
              <a:ext cx="2828038" cy="694430"/>
              <a:chOff x="4707125" y="5334000"/>
              <a:chExt cx="2828038" cy="694430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1D3D6F6-2FC9-43A3-B250-6A2D0440041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707125" y="5334000"/>
                <a:ext cx="2828038" cy="272262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0BC88B1-12A1-453A-B166-F858B59CFCC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800600" y="5599040"/>
                <a:ext cx="12954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33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9D07628-7AD8-443B-9C91-40505EAA2C5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6095337" y="5495014"/>
                <a:ext cx="663" cy="104026"/>
              </a:xfrm>
              <a:prstGeom prst="line">
                <a:avLst/>
              </a:prstGeom>
              <a:noFill/>
              <a:ln w="12700" cap="flat" cmpd="sng" algn="ctr">
                <a:solidFill>
                  <a:srgbClr val="33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C910B2F2-5A36-4DBE-9286-D17DAD2B22A9}"/>
                      </a:ext>
                    </a:extLst>
                  </p:cNvPr>
                  <p:cNvSpPr txBox="1"/>
                  <p:nvPr/>
                </p:nvSpPr>
                <p:spPr>
                  <a:xfrm>
                    <a:off x="5994624" y="5495014"/>
                    <a:ext cx="736152" cy="5334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𝑙𝑜𝑎𝑑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C910B2F2-5A36-4DBE-9286-D17DAD2B22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94624" y="5495014"/>
                    <a:ext cx="736152" cy="53341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9810712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25B4-CC6A-40B4-B19F-8A5944622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Need for DC-DC Converters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BAF62-02C8-4961-AE36-0D3ABE76E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280160"/>
            <a:ext cx="8001000" cy="996180"/>
          </a:xfrm>
        </p:spPr>
        <p:txBody>
          <a:bodyPr/>
          <a:lstStyle/>
          <a:p>
            <a:r>
              <a:rPr lang="en-US" sz="2400" dirty="0"/>
              <a:t>In general, </a:t>
            </a:r>
            <a:r>
              <a:rPr lang="en-US" sz="2400" b="1" dirty="0">
                <a:solidFill>
                  <a:srgbClr val="0000FF"/>
                </a:solidFill>
              </a:rPr>
              <a:t>delivering power </a:t>
            </a:r>
            <a:r>
              <a:rPr lang="en-US" sz="2400" dirty="0"/>
              <a:t>from </a:t>
            </a:r>
            <a:r>
              <a:rPr lang="en-US" sz="2400" b="1" dirty="0">
                <a:solidFill>
                  <a:srgbClr val="0000FF"/>
                </a:solidFill>
              </a:rPr>
              <a:t>PV source </a:t>
            </a:r>
            <a:r>
              <a:rPr lang="en-US" sz="2400" dirty="0"/>
              <a:t>to a </a:t>
            </a:r>
            <a:r>
              <a:rPr lang="en-US" sz="2400" b="1" dirty="0">
                <a:solidFill>
                  <a:srgbClr val="0000FF"/>
                </a:solidFill>
              </a:rPr>
              <a:t>load</a:t>
            </a:r>
          </a:p>
          <a:p>
            <a:pPr lvl="1">
              <a:tabLst>
                <a:tab pos="1828800" algn="l"/>
                <a:tab pos="3028950" algn="l"/>
              </a:tabLst>
            </a:pPr>
            <a:r>
              <a:rPr lang="en-US" sz="2000" dirty="0"/>
              <a:t>AC grid 	– Battery 	– DC machine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CBD75-AF70-43F1-974B-4FCD8931A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A0072-F554-47CC-BC03-FD5A0D2B8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968" y="2538324"/>
            <a:ext cx="3918632" cy="2195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503115-5B58-4B96-AAAE-75F914A22968}"/>
              </a:ext>
            </a:extLst>
          </p:cNvPr>
          <p:cNvSpPr txBox="1"/>
          <p:nvPr/>
        </p:nvSpPr>
        <p:spPr>
          <a:xfrm>
            <a:off x="5338762" y="5374851"/>
            <a:ext cx="3505200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FIGURE 5.40 The </a:t>
            </a:r>
            <a:r>
              <a:rPr lang="en-US" sz="1600" i="1" dirty="0">
                <a:solidFill>
                  <a:srgbClr val="000000"/>
                </a:solidFill>
              </a:rPr>
              <a:t>I–V</a:t>
            </a:r>
            <a:r>
              <a:rPr lang="en-US" sz="1600" dirty="0">
                <a:solidFill>
                  <a:srgbClr val="000000"/>
                </a:solidFill>
              </a:rPr>
              <a:t> curve and power output for a PV module.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Masters, Gilbert M. </a:t>
            </a:r>
            <a:r>
              <a:rPr lang="en-US" sz="1200" i="1" dirty="0">
                <a:solidFill>
                  <a:srgbClr val="000000"/>
                </a:solidFill>
              </a:rPr>
              <a:t>Renewable and Efficient Electric Power Systems, 2nd Edition</a:t>
            </a:r>
            <a:r>
              <a:rPr lang="en-US" sz="1200" dirty="0">
                <a:solidFill>
                  <a:srgbClr val="000000"/>
                </a:solidFill>
              </a:rPr>
              <a:t>. Wiley-Blackwell</a:t>
            </a:r>
            <a:endParaRPr lang="en-US" sz="1200" dirty="0">
              <a:solidFill>
                <a:srgbClr val="000000"/>
              </a:solidFill>
              <a:effectLst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BF419C-448D-47FF-82C5-5E8E24B15C6E}"/>
              </a:ext>
            </a:extLst>
          </p:cNvPr>
          <p:cNvCxnSpPr>
            <a:cxnSpLocks/>
          </p:cNvCxnSpPr>
          <p:nvPr/>
        </p:nvCxnSpPr>
        <p:spPr bwMode="auto">
          <a:xfrm flipV="1">
            <a:off x="5338762" y="3138399"/>
            <a:ext cx="3581400" cy="137160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D2687E-1D1A-4E1D-ADE8-7698B856F46F}"/>
                  </a:ext>
                </a:extLst>
              </p:cNvPr>
              <p:cNvSpPr txBox="1"/>
              <p:nvPr/>
            </p:nvSpPr>
            <p:spPr>
              <a:xfrm>
                <a:off x="5995194" y="1972871"/>
                <a:ext cx="2514406" cy="526683"/>
              </a:xfrm>
              <a:prstGeom prst="rect">
                <a:avLst/>
              </a:prstGeom>
              <a:solidFill>
                <a:srgbClr val="FFC000">
                  <a:alpha val="50196"/>
                </a:srgbClr>
              </a:solidFill>
              <a:ln w="28575">
                <a:solidFill>
                  <a:srgbClr val="FFC000">
                    <a:alpha val="49020"/>
                  </a:srgb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0000FF"/>
                    </a:solidFill>
                  </a:rPr>
                  <a:t>Load Line: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sz="18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18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𝑳𝒐𝒂𝒅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1800" b="1" i="1" dirty="0">
                    <a:solidFill>
                      <a:srgbClr val="0000FF"/>
                    </a:solidFill>
                  </a:rPr>
                  <a:t>V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D2687E-1D1A-4E1D-ADE8-7698B856F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194" y="1972871"/>
                <a:ext cx="2514406" cy="526683"/>
              </a:xfrm>
              <a:prstGeom prst="rect">
                <a:avLst/>
              </a:prstGeom>
              <a:blipFill>
                <a:blip r:embed="rId4"/>
                <a:stretch>
                  <a:fillRect l="-1435"/>
                </a:stretch>
              </a:blipFill>
              <a:ln w="28575">
                <a:solidFill>
                  <a:srgbClr val="FFC000">
                    <a:alpha val="49020"/>
                  </a:srgb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c 10">
            <a:extLst>
              <a:ext uri="{FF2B5EF4-FFF2-40B4-BE49-F238E27FC236}">
                <a16:creationId xmlns:a16="http://schemas.microsoft.com/office/drawing/2014/main" id="{F7252D9B-30E0-4ADB-A93E-F4E8B7C5D037}"/>
              </a:ext>
            </a:extLst>
          </p:cNvPr>
          <p:cNvSpPr/>
          <p:nvPr/>
        </p:nvSpPr>
        <p:spPr bwMode="auto">
          <a:xfrm>
            <a:off x="8154353" y="2385483"/>
            <a:ext cx="553402" cy="1630980"/>
          </a:xfrm>
          <a:prstGeom prst="arc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9ED25CB-9132-4E9B-9E26-59FDE93A59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984155"/>
              </p:ext>
            </p:extLst>
          </p:nvPr>
        </p:nvGraphicFramePr>
        <p:xfrm>
          <a:off x="5186871" y="3635904"/>
          <a:ext cx="3445683" cy="911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3" name="CorelDRAW" r:id="rId5" imgW="4078242" imgH="1104704" progId="CorelDraw.Graphic.18">
                  <p:embed/>
                </p:oleObj>
              </mc:Choice>
              <mc:Fallback>
                <p:oleObj name="CorelDRAW" r:id="rId5" imgW="4078242" imgH="1104704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86871" y="3635904"/>
                        <a:ext cx="3445683" cy="911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rc 14">
            <a:extLst>
              <a:ext uri="{FF2B5EF4-FFF2-40B4-BE49-F238E27FC236}">
                <a16:creationId xmlns:a16="http://schemas.microsoft.com/office/drawing/2014/main" id="{3B91469D-7887-4CCF-8472-F1EB2E9BEE78}"/>
              </a:ext>
            </a:extLst>
          </p:cNvPr>
          <p:cNvSpPr/>
          <p:nvPr/>
        </p:nvSpPr>
        <p:spPr bwMode="auto">
          <a:xfrm>
            <a:off x="5355192" y="2825728"/>
            <a:ext cx="1255872" cy="1620352"/>
          </a:xfrm>
          <a:prstGeom prst="arc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F76D01-07E9-4D3F-B7D7-340FEACCDC2E}"/>
              </a:ext>
            </a:extLst>
          </p:cNvPr>
          <p:cNvSpPr/>
          <p:nvPr/>
        </p:nvSpPr>
        <p:spPr bwMode="auto">
          <a:xfrm>
            <a:off x="7440216" y="3539895"/>
            <a:ext cx="152400" cy="228600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DAF548-5E89-4158-9ACE-B1E05F907BAA}"/>
              </a:ext>
            </a:extLst>
          </p:cNvPr>
          <p:cNvSpPr/>
          <p:nvPr/>
        </p:nvSpPr>
        <p:spPr bwMode="auto">
          <a:xfrm>
            <a:off x="4860561" y="2385482"/>
            <a:ext cx="1134633" cy="7630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468361-C393-4F52-AC1B-004B47ED4C98}"/>
              </a:ext>
            </a:extLst>
          </p:cNvPr>
          <p:cNvSpPr txBox="1"/>
          <p:nvPr/>
        </p:nvSpPr>
        <p:spPr>
          <a:xfrm>
            <a:off x="4104719" y="2343662"/>
            <a:ext cx="1928813" cy="646331"/>
          </a:xfrm>
          <a:prstGeom prst="rect">
            <a:avLst/>
          </a:prstGeom>
          <a:solidFill>
            <a:srgbClr val="FFC000">
              <a:alpha val="50980"/>
            </a:srgbClr>
          </a:solidFill>
          <a:ln w="28575">
            <a:solidFill>
              <a:srgbClr val="FFC000">
                <a:alpha val="4902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</a:rPr>
              <a:t>Locus of Possible Operating Points</a:t>
            </a:r>
            <a:endParaRPr lang="en-US" sz="1800" b="1" i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BFEF0-E89C-4D95-9349-88D582D5C244}"/>
              </a:ext>
            </a:extLst>
          </p:cNvPr>
          <p:cNvSpPr txBox="1"/>
          <p:nvPr/>
        </p:nvSpPr>
        <p:spPr>
          <a:xfrm>
            <a:off x="7291387" y="4842626"/>
            <a:ext cx="990601" cy="523220"/>
          </a:xfrm>
          <a:prstGeom prst="rect">
            <a:avLst/>
          </a:prstGeom>
          <a:solidFill>
            <a:srgbClr val="FFC000">
              <a:alpha val="50980"/>
            </a:srgbClr>
          </a:solidFill>
          <a:ln w="28575">
            <a:solidFill>
              <a:srgbClr val="00B050">
                <a:alpha val="4902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Operating Point</a:t>
            </a:r>
            <a:endParaRPr lang="en-US" sz="1400" b="1" i="1" dirty="0">
              <a:solidFill>
                <a:srgbClr val="00B050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2FDC2703-C0FD-404E-895A-7DA3303C05D6}"/>
              </a:ext>
            </a:extLst>
          </p:cNvPr>
          <p:cNvSpPr/>
          <p:nvPr/>
        </p:nvSpPr>
        <p:spPr bwMode="auto">
          <a:xfrm>
            <a:off x="7248048" y="3690933"/>
            <a:ext cx="829152" cy="2286000"/>
          </a:xfrm>
          <a:prstGeom prst="arc">
            <a:avLst>
              <a:gd name="adj1" fmla="val 16254730"/>
              <a:gd name="adj2" fmla="val 0"/>
            </a:avLst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BC307C-AD16-48AD-9B5D-039584566F65}"/>
              </a:ext>
            </a:extLst>
          </p:cNvPr>
          <p:cNvSpPr txBox="1"/>
          <p:nvPr/>
        </p:nvSpPr>
        <p:spPr>
          <a:xfrm>
            <a:off x="533401" y="3048000"/>
            <a:ext cx="41683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If Load is connected directly across PV terminals,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E9D05F9-5E12-4228-9FC1-543C5A5658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701432"/>
              </p:ext>
            </p:extLst>
          </p:nvPr>
        </p:nvGraphicFramePr>
        <p:xfrm>
          <a:off x="2287584" y="3635904"/>
          <a:ext cx="1735821" cy="1526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4" name="CorelDRAW" r:id="rId7" imgW="2796496" imgH="2459954" progId="CorelDraw.Graphic.18">
                  <p:embed/>
                </p:oleObj>
              </mc:Choice>
              <mc:Fallback>
                <p:oleObj name="CorelDRAW" r:id="rId7" imgW="2796496" imgH="2459954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87584" y="3635904"/>
                        <a:ext cx="1735821" cy="1526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9E102241-D8BB-47EA-A436-C5F534A0AB5F}"/>
              </a:ext>
            </a:extLst>
          </p:cNvPr>
          <p:cNvSpPr txBox="1"/>
          <p:nvPr/>
        </p:nvSpPr>
        <p:spPr>
          <a:xfrm>
            <a:off x="309562" y="5367545"/>
            <a:ext cx="50292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Since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2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is fixed, 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</a:t>
            </a:r>
            <a:r>
              <a:rPr lang="en-US" sz="2200" b="1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</a:t>
            </a:r>
            <a:r>
              <a:rPr lang="en-US" sz="2200" b="1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 </a:t>
            </a:r>
            <a:r>
              <a:rPr lang="en-US" sz="2200" b="1" dirty="0">
                <a:solidFill>
                  <a:srgbClr val="0000FF"/>
                </a:solidFill>
                <a:cs typeface="Times New Roman" panose="02020603050405020304" pitchFamily="18" charset="0"/>
              </a:rPr>
              <a:t>≠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</a:t>
            </a:r>
            <a:r>
              <a:rPr lang="en-US" sz="2200" b="1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</a:t>
            </a:r>
            <a:r>
              <a:rPr lang="en-US" sz="2200" b="1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</a:t>
            </a:r>
          </a:p>
          <a:p>
            <a:pPr algn="ctr">
              <a:spcBef>
                <a:spcPts val="1800"/>
              </a:spcBef>
            </a:pP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Can’t Deliver Max Available Power to the Load</a:t>
            </a:r>
            <a:endParaRPr lang="en-US" sz="22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06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25B4-CC6A-40B4-B19F-8A5944622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Need for DC-DC Converters (</a:t>
            </a:r>
            <a:r>
              <a:rPr lang="en-US" sz="2800" dirty="0" err="1"/>
              <a:t>cont</a:t>
            </a:r>
            <a:r>
              <a:rPr lang="en-US" sz="28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BAF62-02C8-4961-AE36-0D3ABE76E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93" y="1266604"/>
            <a:ext cx="4892040" cy="496901"/>
          </a:xfrm>
        </p:spPr>
        <p:txBody>
          <a:bodyPr/>
          <a:lstStyle/>
          <a:p>
            <a:r>
              <a:rPr lang="en-US" sz="2400" dirty="0"/>
              <a:t>Need a DC-DC Conversion Circuit: </a:t>
            </a:r>
          </a:p>
          <a:p>
            <a:pPr marL="0" indent="0">
              <a:buNone/>
            </a:pPr>
            <a:r>
              <a:rPr lang="en-US" sz="2400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CBD75-AF70-43F1-974B-4FCD8931A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A0072-F554-47CC-BC03-FD5A0D2B8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968" y="2538324"/>
            <a:ext cx="3918632" cy="2195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503115-5B58-4B96-AAAE-75F914A22968}"/>
              </a:ext>
            </a:extLst>
          </p:cNvPr>
          <p:cNvSpPr txBox="1"/>
          <p:nvPr/>
        </p:nvSpPr>
        <p:spPr>
          <a:xfrm>
            <a:off x="5951935" y="5461752"/>
            <a:ext cx="2976562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FIGURE 5.40 The </a:t>
            </a:r>
            <a:r>
              <a:rPr lang="en-US" sz="1600" i="1" dirty="0">
                <a:solidFill>
                  <a:srgbClr val="000000"/>
                </a:solidFill>
              </a:rPr>
              <a:t>I–V</a:t>
            </a:r>
            <a:r>
              <a:rPr lang="en-US" sz="1600" dirty="0">
                <a:solidFill>
                  <a:srgbClr val="000000"/>
                </a:solidFill>
              </a:rPr>
              <a:t> curve and power output for a PV module.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Masters, Gilbert M. </a:t>
            </a:r>
            <a:r>
              <a:rPr lang="en-US" sz="1200" i="1" dirty="0">
                <a:solidFill>
                  <a:srgbClr val="000000"/>
                </a:solidFill>
              </a:rPr>
              <a:t>Renewable and Efficient Electric Power Systems, 2nd Edition</a:t>
            </a:r>
            <a:r>
              <a:rPr lang="en-US" sz="1200" dirty="0">
                <a:solidFill>
                  <a:srgbClr val="000000"/>
                </a:solidFill>
              </a:rPr>
              <a:t>. Wiley-Blackwell</a:t>
            </a:r>
            <a:endParaRPr lang="en-US" sz="1200" dirty="0">
              <a:solidFill>
                <a:srgbClr val="000000"/>
              </a:solidFill>
              <a:effectLst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BF419C-448D-47FF-82C5-5E8E24B15C6E}"/>
              </a:ext>
            </a:extLst>
          </p:cNvPr>
          <p:cNvCxnSpPr>
            <a:cxnSpLocks/>
          </p:cNvCxnSpPr>
          <p:nvPr/>
        </p:nvCxnSpPr>
        <p:spPr bwMode="auto">
          <a:xfrm flipV="1">
            <a:off x="5338762" y="3450095"/>
            <a:ext cx="3766741" cy="1059904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D2687E-1D1A-4E1D-ADE8-7698B856F46F}"/>
                  </a:ext>
                </a:extLst>
              </p:cNvPr>
              <p:cNvSpPr txBox="1"/>
              <p:nvPr/>
            </p:nvSpPr>
            <p:spPr>
              <a:xfrm>
                <a:off x="5995194" y="1972871"/>
                <a:ext cx="2514406" cy="526683"/>
              </a:xfrm>
              <a:prstGeom prst="rect">
                <a:avLst/>
              </a:prstGeom>
              <a:solidFill>
                <a:srgbClr val="FFC000">
                  <a:alpha val="50196"/>
                </a:srgbClr>
              </a:solidFill>
              <a:ln w="28575">
                <a:solidFill>
                  <a:srgbClr val="FFC000">
                    <a:alpha val="49020"/>
                  </a:srgb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0000FF"/>
                    </a:solidFill>
                  </a:rPr>
                  <a:t>Load Line: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sz="18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18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𝑳𝒐𝒂𝒅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1800" b="1" i="1" dirty="0">
                    <a:solidFill>
                      <a:srgbClr val="0000FF"/>
                    </a:solidFill>
                  </a:rPr>
                  <a:t>V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D2687E-1D1A-4E1D-ADE8-7698B856F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194" y="1972871"/>
                <a:ext cx="2514406" cy="526683"/>
              </a:xfrm>
              <a:prstGeom prst="rect">
                <a:avLst/>
              </a:prstGeom>
              <a:blipFill>
                <a:blip r:embed="rId4"/>
                <a:stretch>
                  <a:fillRect l="-1435"/>
                </a:stretch>
              </a:blipFill>
              <a:ln w="28575">
                <a:solidFill>
                  <a:srgbClr val="FFC000">
                    <a:alpha val="49020"/>
                  </a:srgb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c 10">
            <a:extLst>
              <a:ext uri="{FF2B5EF4-FFF2-40B4-BE49-F238E27FC236}">
                <a16:creationId xmlns:a16="http://schemas.microsoft.com/office/drawing/2014/main" id="{F7252D9B-30E0-4ADB-A93E-F4E8B7C5D037}"/>
              </a:ext>
            </a:extLst>
          </p:cNvPr>
          <p:cNvSpPr/>
          <p:nvPr/>
        </p:nvSpPr>
        <p:spPr bwMode="auto">
          <a:xfrm>
            <a:off x="8154353" y="2385483"/>
            <a:ext cx="553402" cy="1630980"/>
          </a:xfrm>
          <a:prstGeom prst="arc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9ED25CB-9132-4E9B-9E26-59FDE93A59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623890"/>
              </p:ext>
            </p:extLst>
          </p:nvPr>
        </p:nvGraphicFramePr>
        <p:xfrm>
          <a:off x="5186871" y="3635904"/>
          <a:ext cx="3445683" cy="911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5" name="CorelDRAW" r:id="rId5" imgW="4078242" imgH="1104704" progId="CorelDraw.Graphic.18">
                  <p:embed/>
                </p:oleObj>
              </mc:Choice>
              <mc:Fallback>
                <p:oleObj name="CorelDRAW" r:id="rId5" imgW="4078242" imgH="1104704" progId="CorelDraw.Graphic.18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99ED25CB-9132-4E9B-9E26-59FDE93A59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86871" y="3635904"/>
                        <a:ext cx="3445683" cy="911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D8F76D01-07E9-4D3F-B7D7-340FEACCDC2E}"/>
              </a:ext>
            </a:extLst>
          </p:cNvPr>
          <p:cNvSpPr/>
          <p:nvPr/>
        </p:nvSpPr>
        <p:spPr bwMode="auto">
          <a:xfrm>
            <a:off x="8103394" y="3631752"/>
            <a:ext cx="152400" cy="228600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BFEF0-E89C-4D95-9349-88D582D5C244}"/>
              </a:ext>
            </a:extLst>
          </p:cNvPr>
          <p:cNvSpPr txBox="1"/>
          <p:nvPr/>
        </p:nvSpPr>
        <p:spPr>
          <a:xfrm>
            <a:off x="8000999" y="4800600"/>
            <a:ext cx="990601" cy="523220"/>
          </a:xfrm>
          <a:prstGeom prst="rect">
            <a:avLst/>
          </a:prstGeom>
          <a:solidFill>
            <a:srgbClr val="FFC000">
              <a:alpha val="50980"/>
            </a:srgbClr>
          </a:solidFill>
          <a:ln w="28575">
            <a:solidFill>
              <a:srgbClr val="00B050">
                <a:alpha val="4902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Operating Point</a:t>
            </a:r>
            <a:endParaRPr lang="en-US" sz="1400" b="1" i="1" dirty="0">
              <a:solidFill>
                <a:srgbClr val="00B050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2FDC2703-C0FD-404E-895A-7DA3303C05D6}"/>
              </a:ext>
            </a:extLst>
          </p:cNvPr>
          <p:cNvSpPr/>
          <p:nvPr/>
        </p:nvSpPr>
        <p:spPr bwMode="auto">
          <a:xfrm>
            <a:off x="7696235" y="3773140"/>
            <a:ext cx="1219165" cy="2057924"/>
          </a:xfrm>
          <a:prstGeom prst="arc">
            <a:avLst>
              <a:gd name="adj1" fmla="val 16254730"/>
              <a:gd name="adj2" fmla="val 0"/>
            </a:avLst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102241-D8BB-47EA-A436-C5F534A0AB5F}"/>
              </a:ext>
            </a:extLst>
          </p:cNvPr>
          <p:cNvSpPr txBox="1"/>
          <p:nvPr/>
        </p:nvSpPr>
        <p:spPr>
          <a:xfrm>
            <a:off x="241854" y="3897018"/>
            <a:ext cx="61589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  <a:cs typeface="Calibri" panose="020F0502020204030204" pitchFamily="34" charset="0"/>
              </a:rPr>
              <a:t>Desired Characteristics: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</a:t>
            </a:r>
            <a:r>
              <a:rPr lang="en-US" sz="2400" dirty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 100%   i.e. V</a:t>
            </a:r>
            <a:r>
              <a:rPr lang="en-US" sz="2400" baseline="-25000" dirty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M </a:t>
            </a:r>
            <a:r>
              <a:rPr lang="en-US" sz="2400" dirty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en-US" sz="2400" baseline="-25000" dirty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M</a:t>
            </a:r>
            <a:r>
              <a:rPr lang="en-US" sz="2400" dirty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 = V</a:t>
            </a:r>
            <a:r>
              <a:rPr lang="en-US" sz="2400" baseline="-25000" dirty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o </a:t>
            </a:r>
            <a:r>
              <a:rPr lang="en-US" sz="2400" dirty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en-US" sz="2400" baseline="-25000" dirty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Control Flexibility:  As input varies,</a:t>
            </a:r>
          </a:p>
          <a:p>
            <a:endParaRPr lang="en-US" sz="2400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en-US" sz="2400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sz="2400" dirty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Need dc-dc converter to fix operation at MPP </a:t>
            </a:r>
            <a:endParaRPr lang="en-US" sz="2400" dirty="0">
              <a:latin typeface="+mn-lt"/>
              <a:cs typeface="Calibri" panose="020F050202020403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CE7760A-C765-4E45-B2B9-E328235BA5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686414"/>
              </p:ext>
            </p:extLst>
          </p:nvPr>
        </p:nvGraphicFramePr>
        <p:xfrm>
          <a:off x="728321" y="1734974"/>
          <a:ext cx="3855774" cy="2062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6" name="CorelDRAW" r:id="rId7" imgW="4758316" imgH="2544795" progId="CorelDraw.Graphic.18">
                  <p:embed/>
                </p:oleObj>
              </mc:Choice>
              <mc:Fallback>
                <p:oleObj name="CorelDRAW" r:id="rId7" imgW="4758316" imgH="254479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8321" y="1734974"/>
                        <a:ext cx="3855774" cy="2062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57B4619-37CE-4C0A-9AD4-988F0DC407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416254"/>
              </p:ext>
            </p:extLst>
          </p:nvPr>
        </p:nvGraphicFramePr>
        <p:xfrm>
          <a:off x="1125383" y="5410200"/>
          <a:ext cx="2057718" cy="62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7" name="Equation" r:id="rId9" imgW="2755800" imgH="838080" progId="Equation.DSMT4">
                  <p:embed/>
                </p:oleObj>
              </mc:Choice>
              <mc:Fallback>
                <p:oleObj name="Equation" r:id="rId9" imgW="27558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25383" y="5410200"/>
                        <a:ext cx="2057718" cy="625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96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8BDF-5714-40D1-89AE-99138A51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dc-dc Conversion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CBB9-7F93-4E02-B755-DA1E515CD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0FE2D-3096-4BC0-93BF-266A6A8F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368" y="1905000"/>
            <a:ext cx="4045659" cy="1655043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828D819-B135-4EEC-B9AF-492DA2C21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9137"/>
              </p:ext>
            </p:extLst>
          </p:nvPr>
        </p:nvGraphicFramePr>
        <p:xfrm>
          <a:off x="572797" y="2171700"/>
          <a:ext cx="1741089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5" name="Equation" r:id="rId4" imgW="1879560" imgH="723600" progId="Equation.DSMT4">
                  <p:embed/>
                </p:oleObj>
              </mc:Choice>
              <mc:Fallback>
                <p:oleObj name="Equation" r:id="rId4" imgW="1879560" imgH="723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B461F4A-3A94-4680-84F8-8B12CDCE2F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2797" y="2171700"/>
                        <a:ext cx="1741089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0648E0E-32D2-4CE3-95DB-C1F51976B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284931"/>
              </p:ext>
            </p:extLst>
          </p:nvPr>
        </p:nvGraphicFramePr>
        <p:xfrm>
          <a:off x="7104912" y="2171700"/>
          <a:ext cx="1846772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6" name="Equation" r:id="rId6" imgW="1993680" imgH="723600" progId="Equation.DSMT4">
                  <p:embed/>
                </p:oleObj>
              </mc:Choice>
              <mc:Fallback>
                <p:oleObj name="Equation" r:id="rId6" imgW="1993680" imgH="723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828D819-B135-4EEC-B9AF-492DA2C21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04912" y="2171700"/>
                        <a:ext cx="1846772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EF1BD-5374-4AE9-9191-3EDA9CCC7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8001000" cy="3462492"/>
          </a:xfrm>
        </p:spPr>
        <p:txBody>
          <a:bodyPr/>
          <a:lstStyle/>
          <a:p>
            <a:r>
              <a:rPr lang="en-US" sz="2400" dirty="0"/>
              <a:t>Consider the Transformer (</a:t>
            </a:r>
            <a:r>
              <a:rPr lang="en-US" sz="2400" dirty="0" err="1"/>
              <a:t>Lect</a:t>
            </a:r>
            <a:r>
              <a:rPr lang="en-US" sz="2400" dirty="0"/>
              <a:t> 5)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D65E896-E40C-490A-933D-F2C5236664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371155"/>
              </p:ext>
            </p:extLst>
          </p:nvPr>
        </p:nvGraphicFramePr>
        <p:xfrm>
          <a:off x="685800" y="3712443"/>
          <a:ext cx="2705793" cy="753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7" name="Equation" r:id="rId8" imgW="2869920" imgH="799920" progId="Equation.DSMT4">
                  <p:embed/>
                </p:oleObj>
              </mc:Choice>
              <mc:Fallback>
                <p:oleObj name="Equation" r:id="rId8" imgW="2869920" imgH="7999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0648E0E-32D2-4CE3-95DB-C1F51976B9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5800" y="3712443"/>
                        <a:ext cx="2705793" cy="753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0B1E9F2-1220-4399-9F31-1EB4785DA52B}"/>
              </a:ext>
            </a:extLst>
          </p:cNvPr>
          <p:cNvSpPr txBox="1"/>
          <p:nvPr/>
        </p:nvSpPr>
        <p:spPr>
          <a:xfrm>
            <a:off x="5689517" y="3403908"/>
            <a:ext cx="2395528" cy="124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>
                <a:solidFill>
                  <a:srgbClr val="0000FF"/>
                </a:solidFill>
              </a:rPr>
              <a:t>Two Issues:</a:t>
            </a:r>
          </a:p>
          <a:p>
            <a:pPr marL="341313" indent="-230188">
              <a:buFont typeface="Arial" panose="020B0604020202020204" pitchFamily="34" charset="0"/>
              <a:buChar char="•"/>
            </a:pPr>
            <a:r>
              <a:rPr lang="en-US" sz="2200" dirty="0"/>
              <a:t>Saturates @ dc</a:t>
            </a:r>
          </a:p>
          <a:p>
            <a:pPr marL="341313" indent="-230188">
              <a:buFont typeface="Arial" panose="020B0604020202020204" pitchFamily="34" charset="0"/>
              <a:buChar char="•"/>
            </a:pPr>
            <a:r>
              <a:rPr lang="en-US" sz="2200" dirty="0"/>
              <a:t>Fixed turns ratio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7F21E-5D73-4F3A-BBA1-15F43E08F18C}"/>
              </a:ext>
            </a:extLst>
          </p:cNvPr>
          <p:cNvSpPr txBox="1"/>
          <p:nvPr/>
        </p:nvSpPr>
        <p:spPr>
          <a:xfrm>
            <a:off x="381000" y="4859184"/>
            <a:ext cx="4038478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dc-dc Converter Topologies:</a:t>
            </a:r>
          </a:p>
          <a:p>
            <a:pPr marL="460375" lvl="1" indent="-230188">
              <a:buFont typeface="Times New Roman" panose="02020603050405020304" pitchFamily="18" charset="0"/>
              <a:buChar char="̶"/>
            </a:pPr>
            <a:r>
              <a:rPr lang="en-US" sz="2400" dirty="0"/>
              <a:t>Buck </a:t>
            </a:r>
          </a:p>
          <a:p>
            <a:pPr marL="460375" lvl="1" indent="-230188">
              <a:buFont typeface="Times New Roman" panose="02020603050405020304" pitchFamily="18" charset="0"/>
              <a:buChar char="̶"/>
            </a:pPr>
            <a:r>
              <a:rPr lang="en-US" sz="2400" dirty="0"/>
              <a:t>Boost </a:t>
            </a:r>
          </a:p>
          <a:p>
            <a:pPr marL="460375" lvl="1" indent="-230188">
              <a:buFont typeface="Times New Roman" panose="02020603050405020304" pitchFamily="18" charset="0"/>
              <a:buChar char="̶"/>
            </a:pPr>
            <a:r>
              <a:rPr lang="en-US" sz="2400" dirty="0"/>
              <a:t>Buck-Boost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6278FF-987F-48D5-9442-C7BA9289BC74}"/>
              </a:ext>
            </a:extLst>
          </p:cNvPr>
          <p:cNvSpPr txBox="1"/>
          <p:nvPr/>
        </p:nvSpPr>
        <p:spPr>
          <a:xfrm>
            <a:off x="4876800" y="4820395"/>
            <a:ext cx="3712876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Composed of:</a:t>
            </a:r>
          </a:p>
          <a:p>
            <a:pPr marL="460375" lvl="1" indent="-230188">
              <a:buFont typeface="Times New Roman" panose="02020603050405020304" pitchFamily="18" charset="0"/>
              <a:buChar char="̶"/>
            </a:pPr>
            <a:r>
              <a:rPr lang="en-US" sz="2400" dirty="0"/>
              <a:t>Energy storage (L, C)</a:t>
            </a:r>
          </a:p>
          <a:p>
            <a:pPr marL="460375" lvl="1" indent="-230188">
              <a:buFont typeface="Times New Roman" panose="02020603050405020304" pitchFamily="18" charset="0"/>
              <a:buChar char="̶"/>
            </a:pPr>
            <a:r>
              <a:rPr lang="en-US" sz="2400" dirty="0"/>
              <a:t>Switches (FET, diode)</a:t>
            </a:r>
          </a:p>
          <a:p>
            <a:pPr marL="460375" lvl="1" indent="-230188">
              <a:buFont typeface="Times New Roman" panose="02020603050405020304" pitchFamily="18" charset="0"/>
              <a:buChar char="̶"/>
            </a:pPr>
            <a:r>
              <a:rPr lang="en-US" sz="2400" dirty="0"/>
              <a:t>Control (digital / analog)</a:t>
            </a:r>
          </a:p>
        </p:txBody>
      </p:sp>
    </p:spTree>
    <p:extLst>
      <p:ext uri="{BB962C8B-B14F-4D97-AF65-F5344CB8AC3E}">
        <p14:creationId xmlns:p14="http://schemas.microsoft.com/office/powerpoint/2010/main" val="109913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8BDF-5714-40D1-89AE-99138A51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dc-dc Conversion Fundamentals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EF1BD-5374-4AE9-9191-3EDA9CCC7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5431554"/>
            <a:ext cx="7467600" cy="1350246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0000FF"/>
                </a:solidFill>
              </a:rPr>
              <a:t>Relevance:</a:t>
            </a:r>
          </a:p>
          <a:p>
            <a:r>
              <a:rPr lang="en-US" sz="2400" dirty="0"/>
              <a:t>Dc-dc converters include both L and C</a:t>
            </a:r>
          </a:p>
          <a:p>
            <a:r>
              <a:rPr lang="en-US" sz="2400" dirty="0"/>
              <a:t>Guiding Principles:  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18EF92C-2490-4886-AF19-5F79F92167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999226"/>
              </p:ext>
            </p:extLst>
          </p:nvPr>
        </p:nvGraphicFramePr>
        <p:xfrm>
          <a:off x="4876800" y="3300359"/>
          <a:ext cx="3379694" cy="1860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72" name="Equation" r:id="rId3" imgW="3924000" imgH="2158920" progId="Equation.DSMT4">
                  <p:embed/>
                </p:oleObj>
              </mc:Choice>
              <mc:Fallback>
                <p:oleObj name="Equation" r:id="rId3" imgW="3924000" imgH="2158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76800" y="3300359"/>
                        <a:ext cx="3379694" cy="1860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A2E735E-903E-458C-B9F9-68F115A190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80808"/>
              </p:ext>
            </p:extLst>
          </p:nvPr>
        </p:nvGraphicFramePr>
        <p:xfrm>
          <a:off x="687294" y="3276600"/>
          <a:ext cx="3379694" cy="1883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73" name="Equation" r:id="rId5" imgW="3873240" imgH="2158920" progId="Equation.DSMT4">
                  <p:embed/>
                </p:oleObj>
              </mc:Choice>
              <mc:Fallback>
                <p:oleObj name="Equation" r:id="rId5" imgW="3873240" imgH="215892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18EF92C-2490-4886-AF19-5F79F92167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7294" y="3276600"/>
                        <a:ext cx="3379694" cy="1883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7ABC170-7B7D-47F0-920E-04C9168A2F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675885"/>
              </p:ext>
            </p:extLst>
          </p:nvPr>
        </p:nvGraphicFramePr>
        <p:xfrm>
          <a:off x="2106706" y="2068078"/>
          <a:ext cx="2366286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74" name="CorelDRAW" r:id="rId7" imgW="2718094" imgH="2013654" progId="CorelDraw.Graphic.18">
                  <p:embed/>
                </p:oleObj>
              </mc:Choice>
              <mc:Fallback>
                <p:oleObj name="CorelDRAW" r:id="rId7" imgW="2718094" imgH="2013654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06706" y="2068078"/>
                        <a:ext cx="2366286" cy="175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1D5E4D09-270A-49E3-BBC9-96BAAE177A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712702"/>
              </p:ext>
            </p:extLst>
          </p:nvPr>
        </p:nvGraphicFramePr>
        <p:xfrm>
          <a:off x="6629400" y="2068077"/>
          <a:ext cx="2450600" cy="1752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75" name="CorelDRAW" r:id="rId9" imgW="2814995" imgH="2013654" progId="CorelDraw.Graphic.18">
                  <p:embed/>
                </p:oleObj>
              </mc:Choice>
              <mc:Fallback>
                <p:oleObj name="CorelDRAW" r:id="rId9" imgW="2814995" imgH="2013654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29400" y="2068077"/>
                        <a:ext cx="2450600" cy="1752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BCAB250F-FC85-4449-8F04-C59D320B26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7537745"/>
              </p:ext>
            </p:extLst>
          </p:nvPr>
        </p:nvGraphicFramePr>
        <p:xfrm>
          <a:off x="4440238" y="6335713"/>
          <a:ext cx="3128962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76" name="Equation" r:id="rId11" imgW="3301920" imgH="457200" progId="Equation.DSMT4">
                  <p:embed/>
                </p:oleObj>
              </mc:Choice>
              <mc:Fallback>
                <p:oleObj name="Equation" r:id="rId11" imgW="33019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40238" y="6335713"/>
                        <a:ext cx="3128962" cy="433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1891C8B-8C48-4B99-821F-24C7F46AD5A7}"/>
              </a:ext>
            </a:extLst>
          </p:cNvPr>
          <p:cNvSpPr txBox="1"/>
          <p:nvPr/>
        </p:nvSpPr>
        <p:spPr>
          <a:xfrm>
            <a:off x="372959" y="1389431"/>
            <a:ext cx="4100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  Energy Storage Components</a:t>
            </a:r>
          </a:p>
        </p:txBody>
      </p:sp>
    </p:spTree>
    <p:extLst>
      <p:ext uri="{BB962C8B-B14F-4D97-AF65-F5344CB8AC3E}">
        <p14:creationId xmlns:p14="http://schemas.microsoft.com/office/powerpoint/2010/main" val="229472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apsules">
  <a:themeElements>
    <a:clrScheme name="Capsules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psules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Office\Templates\Presentation Designs\Capsules.pot</Template>
  <TotalTime>6731</TotalTime>
  <Words>2692</Words>
  <Application>Microsoft Office PowerPoint</Application>
  <PresentationFormat>On-screen Show (4:3)</PresentationFormat>
  <Paragraphs>355</Paragraphs>
  <Slides>42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Cambria Math</vt:lpstr>
      <vt:lpstr>Helvetica</vt:lpstr>
      <vt:lpstr>Symbol</vt:lpstr>
      <vt:lpstr>Times New Roman</vt:lpstr>
      <vt:lpstr>Wingdings</vt:lpstr>
      <vt:lpstr>Capsules</vt:lpstr>
      <vt:lpstr>CorelDRAW</vt:lpstr>
      <vt:lpstr>Equation</vt:lpstr>
      <vt:lpstr>ECE 333  Green Energy Systems</vt:lpstr>
      <vt:lpstr>Announcements</vt:lpstr>
      <vt:lpstr>Dust Degrades PV Panel Performance</vt:lpstr>
      <vt:lpstr>PV and Dust: Robots Cleaning the Panels</vt:lpstr>
      <vt:lpstr>PV Module Operating Point</vt:lpstr>
      <vt:lpstr>The Need for DC-DC Converters</vt:lpstr>
      <vt:lpstr>The Need for DC-DC Converters (cont)</vt:lpstr>
      <vt:lpstr>dc-dc Conversion</vt:lpstr>
      <vt:lpstr>dc-dc Conversion Fundamentals</vt:lpstr>
      <vt:lpstr>dc-dc Conversion Fundamentals</vt:lpstr>
      <vt:lpstr>Buck dc-dc Converter</vt:lpstr>
      <vt:lpstr>Buck dc-dc Converter</vt:lpstr>
      <vt:lpstr>Buck dc-dc Converter</vt:lpstr>
      <vt:lpstr>Buck Converter Waveforms</vt:lpstr>
      <vt:lpstr>Boost dc-dc Converter</vt:lpstr>
      <vt:lpstr>Boost dc-dc Converter</vt:lpstr>
      <vt:lpstr>Boost dc-dc Converter (cont)</vt:lpstr>
      <vt:lpstr>Boost Converter Waveforms</vt:lpstr>
      <vt:lpstr>Other dc-dc converters</vt:lpstr>
      <vt:lpstr>Fundamental Operational Principles</vt:lpstr>
      <vt:lpstr>Back to Our “Matching Problem(cont)</vt:lpstr>
      <vt:lpstr>(Back to) Maximum Power Point Trackers</vt:lpstr>
      <vt:lpstr>MPPTs – Example</vt:lpstr>
      <vt:lpstr>Grid-Connected Systems</vt:lpstr>
      <vt:lpstr>Grid-Connected PV System Components</vt:lpstr>
      <vt:lpstr>Individual Inverter Concept</vt:lpstr>
      <vt:lpstr>Basic Voltage-Sourced Inverter Operation</vt:lpstr>
      <vt:lpstr>Stand-Alone PV Systems</vt:lpstr>
      <vt:lpstr>Stand-Alone PV - Considerations</vt:lpstr>
      <vt:lpstr>Electric Utility Rates</vt:lpstr>
      <vt:lpstr>Electric Utility Rates, Cont. </vt:lpstr>
      <vt:lpstr>Example PGE Rates (from Section 6.4.4), 2012</vt:lpstr>
      <vt:lpstr>Eastern Illini Electric Coop Rates</vt:lpstr>
      <vt:lpstr>Eastern Illini Electric Coop Rates, 2015</vt:lpstr>
      <vt:lpstr>Sample Ameren Bill</vt:lpstr>
      <vt:lpstr>Time of Usage Rates</vt:lpstr>
      <vt:lpstr>Commercial and Industrial Rates</vt:lpstr>
      <vt:lpstr>CWLP Rates (Springfield, IL) (2012)</vt:lpstr>
      <vt:lpstr>US Average Electricity Rates (Feb 2018)</vt:lpstr>
      <vt:lpstr>Net Metering for Renewables</vt:lpstr>
      <vt:lpstr>Net Metering for Renewables</vt:lpstr>
      <vt:lpstr>Feed-in Tariffs</vt:lpstr>
    </vt:vector>
  </TitlesOfParts>
  <Company>ECE - 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310</dc:title>
  <dc:creator>ECE Publications</dc:creator>
  <cp:lastModifiedBy>Karl Reinhard</cp:lastModifiedBy>
  <cp:revision>632</cp:revision>
  <dcterms:created xsi:type="dcterms:W3CDTF">2000-05-11T14:27:08Z</dcterms:created>
  <dcterms:modified xsi:type="dcterms:W3CDTF">2018-02-22T17:05:14Z</dcterms:modified>
</cp:coreProperties>
</file>